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4"/>
  </p:notesMasterIdLst>
  <p:sldIdLst>
    <p:sldId id="256" r:id="rId3"/>
    <p:sldId id="257" r:id="rId4"/>
    <p:sldId id="363" r:id="rId5"/>
    <p:sldId id="259" r:id="rId6"/>
    <p:sldId id="311" r:id="rId7"/>
    <p:sldId id="312" r:id="rId8"/>
    <p:sldId id="364" r:id="rId9"/>
    <p:sldId id="326" r:id="rId10"/>
    <p:sldId id="346" r:id="rId11"/>
    <p:sldId id="347" r:id="rId12"/>
    <p:sldId id="351" r:id="rId13"/>
    <p:sldId id="313" r:id="rId14"/>
    <p:sldId id="327" r:id="rId15"/>
    <p:sldId id="328" r:id="rId16"/>
    <p:sldId id="350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21" r:id="rId25"/>
    <p:sldId id="322" r:id="rId26"/>
    <p:sldId id="323" r:id="rId27"/>
    <p:sldId id="324" r:id="rId28"/>
    <p:sldId id="335" r:id="rId29"/>
    <p:sldId id="336" r:id="rId30"/>
    <p:sldId id="325" r:id="rId31"/>
    <p:sldId id="329" r:id="rId32"/>
    <p:sldId id="330" r:id="rId33"/>
    <p:sldId id="331" r:id="rId34"/>
    <p:sldId id="332" r:id="rId35"/>
    <p:sldId id="334" r:id="rId36"/>
    <p:sldId id="358" r:id="rId37"/>
    <p:sldId id="340" r:id="rId38"/>
    <p:sldId id="341" r:id="rId39"/>
    <p:sldId id="342" r:id="rId40"/>
    <p:sldId id="356" r:id="rId41"/>
    <p:sldId id="343" r:id="rId42"/>
    <p:sldId id="357" r:id="rId43"/>
    <p:sldId id="353" r:id="rId44"/>
    <p:sldId id="344" r:id="rId45"/>
    <p:sldId id="345" r:id="rId46"/>
    <p:sldId id="359" r:id="rId47"/>
    <p:sldId id="360" r:id="rId48"/>
    <p:sldId id="361" r:id="rId49"/>
    <p:sldId id="362" r:id="rId50"/>
    <p:sldId id="310" r:id="rId51"/>
    <p:sldId id="275" r:id="rId52"/>
    <p:sldId id="276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anca Ambrosa" initials="BA" lastIdx="1" clrIdx="0">
    <p:extLst>
      <p:ext uri="{19B8F6BF-5375-455C-9EA6-DF929625EA0E}">
        <p15:presenceInfo xmlns:p15="http://schemas.microsoft.com/office/powerpoint/2012/main" userId="S-1-5-21-3661474181-1218003758-3288892083-2013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455" autoAdjust="0"/>
  </p:normalViewPr>
  <p:slideViewPr>
    <p:cSldViewPr snapToGrid="0">
      <p:cViewPr varScale="1">
        <p:scale>
          <a:sx n="79" d="100"/>
          <a:sy n="79" d="100"/>
        </p:scale>
        <p:origin x="82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51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70C0E8-116D-4CD7-9210-08B2891B13EE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05224-4786-479E-9B54-141ED5340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106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05224-4786-479E-9B54-141ED534096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273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05224-4786-479E-9B54-141ED534096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5436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05224-4786-479E-9B54-141ED534096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79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05224-4786-479E-9B54-141ED534096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662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05224-4786-479E-9B54-141ED534096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337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05224-4786-479E-9B54-141ED534096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50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05224-4786-479E-9B54-141ED53409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177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05224-4786-479E-9B54-141ED53409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414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05224-4786-479E-9B54-141ED53409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222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05224-4786-479E-9B54-141ED53409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283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05224-4786-479E-9B54-141ED534096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221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05224-4786-479E-9B54-141ED534096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206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05224-4786-479E-9B54-141ED534096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423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355A1-BF8F-464F-9B49-3A2372DAF5D4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59793-9EF7-41F7-B1EE-E56893719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59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355A1-BF8F-464F-9B49-3A2372DAF5D4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59793-9EF7-41F7-B1EE-E56893719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15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355A1-BF8F-464F-9B49-3A2372DAF5D4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59793-9EF7-41F7-B1EE-E56893719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2006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prezentare-titlu-bk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12192000" cy="5181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8851" y="2520001"/>
            <a:ext cx="10274300" cy="1174545"/>
          </a:xfrm>
        </p:spPr>
        <p:txBody>
          <a:bodyPr lIns="0" tIns="0" rIns="0" bIns="0" anchor="t" anchorCtr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Click to edit Master title style</a:t>
            </a:r>
            <a:endParaRPr lang="en-US" dirty="0"/>
          </a:p>
        </p:txBody>
      </p:sp>
      <p:pic>
        <p:nvPicPr>
          <p:cNvPr id="10" name="Picture 9" descr="teamnet transformig technology logo rgb.wm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1" y="687776"/>
            <a:ext cx="4108800" cy="28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791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ol,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ezentare-capitol-bk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3361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967" y="2787650"/>
            <a:ext cx="10272184" cy="831850"/>
          </a:xfrm>
        </p:spPr>
        <p:txBody>
          <a:bodyPr lIns="0" tIns="0" rIns="0" bIns="0">
            <a:normAutofit/>
          </a:bodyPr>
          <a:lstStyle>
            <a:lvl1pPr algn="l">
              <a:defRPr sz="2400" b="1">
                <a:solidFill>
                  <a:srgbClr val="FFFFFF"/>
                </a:solidFill>
              </a:defRPr>
            </a:lvl1pPr>
          </a:lstStyle>
          <a:p>
            <a:r>
              <a:rPr lang="cs-CZ" dirty="0"/>
              <a:t>Click to edit Master title style</a:t>
            </a:r>
            <a:endParaRPr lang="en-US" dirty="0"/>
          </a:p>
        </p:txBody>
      </p:sp>
      <p:pic>
        <p:nvPicPr>
          <p:cNvPr id="8" name="Picture 7" descr="teamnet logo rgb.wm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67" y="6520295"/>
            <a:ext cx="1440000" cy="126868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type="body" idx="1"/>
          </p:nvPr>
        </p:nvSpPr>
        <p:spPr>
          <a:xfrm>
            <a:off x="1044185" y="835026"/>
            <a:ext cx="1885283" cy="1298575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200" b="1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03261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prezentare-bkg-al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137008" y="766826"/>
            <a:ext cx="7519313" cy="593092"/>
          </a:xfrm>
          <a:solidFill>
            <a:schemeClr val="bg1"/>
          </a:solidFill>
        </p:spPr>
        <p:txBody>
          <a:bodyPr lIns="36000" tIns="0" rIns="0" bIns="0">
            <a:normAutofit/>
          </a:bodyPr>
          <a:lstStyle>
            <a:lvl1pPr algn="l">
              <a:defRPr sz="3000" b="1"/>
            </a:lvl1pPr>
          </a:lstStyle>
          <a:p>
            <a:r>
              <a:rPr lang="cs-CZ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966" y="1600201"/>
            <a:ext cx="10272185" cy="4690169"/>
          </a:xfrm>
        </p:spPr>
        <p:txBody>
          <a:bodyPr lIns="0" tIns="0" rIns="0" bIns="0" anchor="ctr" anchorCtr="0">
            <a:normAutofit/>
          </a:bodyPr>
          <a:lstStyle>
            <a:lvl1pPr marL="285750" indent="-285750" algn="just">
              <a:spcBef>
                <a:spcPts val="0"/>
              </a:spcBef>
              <a:buClr>
                <a:srgbClr val="E60000"/>
              </a:buClr>
              <a:buFont typeface="Arial" panose="020B0604020202020204" pitchFamily="34" charset="0"/>
              <a:buChar char="•"/>
              <a:defRPr sz="1800"/>
            </a:lvl1pPr>
            <a:lvl2pPr algn="just">
              <a:spcBef>
                <a:spcPts val="0"/>
              </a:spcBef>
              <a:buClr>
                <a:srgbClr val="E60000"/>
              </a:buClr>
              <a:defRPr sz="1600"/>
            </a:lvl2pPr>
            <a:lvl3pPr algn="just">
              <a:spcBef>
                <a:spcPts val="0"/>
              </a:spcBef>
              <a:defRPr sz="1600"/>
            </a:lvl3pPr>
            <a:lvl4pPr algn="just">
              <a:spcBef>
                <a:spcPts val="0"/>
              </a:spcBef>
              <a:buClr>
                <a:srgbClr val="E60000"/>
              </a:buClr>
              <a:defRPr sz="1600"/>
            </a:lvl4pPr>
            <a:lvl5pPr algn="just">
              <a:spcBef>
                <a:spcPts val="0"/>
              </a:spcBef>
              <a:defRPr sz="1600"/>
            </a:lvl5pPr>
          </a:lstStyle>
          <a:p>
            <a:pPr lvl="0"/>
            <a:r>
              <a:rPr lang="cs-CZ" dirty="0"/>
              <a:t>Click to edit Master text styles</a:t>
            </a:r>
          </a:p>
          <a:p>
            <a:pPr lvl="1"/>
            <a:r>
              <a:rPr lang="cs-CZ" dirty="0"/>
              <a:t>Second level</a:t>
            </a:r>
          </a:p>
          <a:p>
            <a:pPr lvl="2"/>
            <a:r>
              <a:rPr lang="cs-CZ" dirty="0"/>
              <a:t>Third level</a:t>
            </a:r>
          </a:p>
          <a:p>
            <a:pPr lvl="3"/>
            <a:r>
              <a:rPr lang="cs-CZ" dirty="0"/>
              <a:t>Fourth level</a:t>
            </a:r>
          </a:p>
          <a:p>
            <a:pPr lvl="4"/>
            <a:r>
              <a:rPr lang="cs-CZ" dirty="0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66" y="6353177"/>
            <a:ext cx="2010201" cy="39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643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meni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rezentare-bkg-domeniu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1999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64405" y="766826"/>
            <a:ext cx="7695116" cy="593092"/>
          </a:xfrm>
          <a:solidFill>
            <a:schemeClr val="bg1"/>
          </a:solidFill>
        </p:spPr>
        <p:txBody>
          <a:bodyPr lIns="36000" tIns="0" rIns="0" bIns="0">
            <a:noAutofit/>
          </a:bodyPr>
          <a:lstStyle>
            <a:lvl1pPr algn="l">
              <a:defRPr sz="3000" b="1"/>
            </a:lvl1pPr>
          </a:lstStyle>
          <a:p>
            <a:r>
              <a:rPr lang="cs-CZ" dirty="0"/>
              <a:t>Click to edit Master title style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7297151" y="1701801"/>
            <a:ext cx="3936000" cy="3930650"/>
          </a:xfrm>
        </p:spPr>
        <p:txBody>
          <a:bodyPr lIns="0" tIns="0" rIns="0" bIns="0" anchor="ctr" anchorCtr="0">
            <a:normAutofit/>
          </a:bodyPr>
          <a:lstStyle>
            <a:lvl1pPr marL="0" indent="0" algn="just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dirty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66" y="6353177"/>
            <a:ext cx="2010201" cy="39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5156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za vertica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rezentare-bkg-rosu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70541" y="1419826"/>
            <a:ext cx="6121460" cy="5026304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dirty="0"/>
              <a:t>Click to edit Master text styles</a:t>
            </a:r>
          </a:p>
          <a:p>
            <a:pPr lvl="1"/>
            <a:r>
              <a:rPr lang="cs-CZ" dirty="0"/>
              <a:t>Second level</a:t>
            </a:r>
          </a:p>
          <a:p>
            <a:pPr lvl="2"/>
            <a:r>
              <a:rPr lang="cs-CZ" dirty="0"/>
              <a:t>Third level</a:t>
            </a:r>
          </a:p>
          <a:p>
            <a:pPr lvl="3"/>
            <a:r>
              <a:rPr lang="cs-CZ" dirty="0"/>
              <a:t>Fourth level</a:t>
            </a:r>
          </a:p>
          <a:p>
            <a:pPr lvl="4"/>
            <a:r>
              <a:rPr lang="cs-CZ" dirty="0"/>
              <a:t>Fifth level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960967" y="1419826"/>
            <a:ext cx="4949821" cy="3471758"/>
          </a:xfrm>
        </p:spPr>
        <p:txBody>
          <a:bodyPr lIns="0" tIns="0" rIns="0" bIns="0" anchor="ctr" anchorCtr="0"/>
          <a:lstStyle>
            <a:lvl1pPr marL="0" indent="0" algn="l">
              <a:spcAft>
                <a:spcPts val="1200"/>
              </a:spcAft>
              <a:buNone/>
              <a:defRPr sz="3000">
                <a:solidFill>
                  <a:schemeClr val="bg1"/>
                </a:solidFill>
              </a:defRPr>
            </a:lvl1pPr>
            <a:lvl2pPr marL="90488" indent="-90488" algn="l">
              <a:buFont typeface="Arial"/>
              <a:buChar char="•"/>
              <a:defRPr sz="1600">
                <a:solidFill>
                  <a:schemeClr val="bg1"/>
                </a:solidFill>
              </a:defRPr>
            </a:lvl2pPr>
            <a:lvl3pPr marL="358775" indent="-179388" algn="l">
              <a:defRPr sz="1200">
                <a:solidFill>
                  <a:schemeClr val="bg1"/>
                </a:solidFill>
              </a:defRPr>
            </a:lvl3pPr>
            <a:lvl4pPr marL="358775" indent="-179388" algn="l">
              <a:defRPr sz="1200">
                <a:solidFill>
                  <a:schemeClr val="bg1"/>
                </a:solidFill>
              </a:defRPr>
            </a:lvl4pPr>
            <a:lvl5pPr marL="358775" indent="-179388" algn="l"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571535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ă coloane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rezentare-bkg-al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967" y="5643360"/>
            <a:ext cx="5035549" cy="449516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0966" y="1773371"/>
            <a:ext cx="5035551" cy="3810080"/>
          </a:xfrm>
        </p:spPr>
        <p:txBody>
          <a:bodyPr lIns="0" tIns="0" rIns="0" bIns="0" anchor="ctr" anchorCtr="0">
            <a:normAutofit/>
          </a:bodyPr>
          <a:lstStyle>
            <a:lvl1pPr>
              <a:defRPr sz="16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73371"/>
            <a:ext cx="5039784" cy="3810080"/>
          </a:xfrm>
        </p:spPr>
        <p:txBody>
          <a:bodyPr lIns="0" tIns="0" rIns="0" bIns="0" anchor="ctr" anchorCtr="0">
            <a:normAutofit/>
          </a:bodyPr>
          <a:lstStyle>
            <a:lvl1pPr>
              <a:defRPr sz="16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dirty="0"/>
              <a:t>Click to edit Master text styles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137008" y="766826"/>
            <a:ext cx="7397393" cy="593092"/>
          </a:xfrm>
          <a:solidFill>
            <a:schemeClr val="bg1"/>
          </a:solidFill>
        </p:spPr>
        <p:txBody>
          <a:bodyPr lIns="36000" tIns="0" rIns="0" bIns="0">
            <a:normAutofit/>
          </a:bodyPr>
          <a:lstStyle>
            <a:lvl1pPr algn="l">
              <a:defRPr sz="3000" b="1"/>
            </a:lvl1pPr>
          </a:lstStyle>
          <a:p>
            <a:r>
              <a:rPr lang="cs-CZ" dirty="0"/>
              <a:t>Click to edit Master title style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0"/>
          </p:nvPr>
        </p:nvSpPr>
        <p:spPr>
          <a:xfrm>
            <a:off x="6197603" y="5643360"/>
            <a:ext cx="5035549" cy="449516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dirty="0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66" y="6353177"/>
            <a:ext cx="2010201" cy="39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4842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ă coloan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rezentare-bkg-al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178104" y="766826"/>
            <a:ext cx="7712467" cy="593092"/>
          </a:xfrm>
          <a:solidFill>
            <a:schemeClr val="bg1"/>
          </a:solidFill>
        </p:spPr>
        <p:txBody>
          <a:bodyPr lIns="36000" tIns="0" rIns="0" bIns="0">
            <a:normAutofit/>
          </a:bodyPr>
          <a:lstStyle>
            <a:lvl1pPr algn="l">
              <a:defRPr sz="3000" b="1"/>
            </a:lvl1pPr>
          </a:lstStyle>
          <a:p>
            <a:r>
              <a:rPr lang="cs-CZ" dirty="0"/>
              <a:t>Click to edit Master title style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960966" y="1773371"/>
            <a:ext cx="5035551" cy="4499026"/>
          </a:xfrm>
        </p:spPr>
        <p:txBody>
          <a:bodyPr lIns="0" tIns="0" rIns="0" bIns="0" anchor="ctr" anchorCtr="0">
            <a:normAutofit/>
          </a:bodyPr>
          <a:lstStyle>
            <a:lvl1pPr>
              <a:defRPr sz="16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dirty="0"/>
              <a:t>Click to edit Master text styles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73371"/>
            <a:ext cx="5039784" cy="4499027"/>
          </a:xfrm>
        </p:spPr>
        <p:txBody>
          <a:bodyPr lIns="0" tIns="0" rIns="0" bIns="0" anchor="ctr" anchorCtr="0">
            <a:normAutofit/>
          </a:bodyPr>
          <a:lstStyle>
            <a:lvl1pPr>
              <a:defRPr sz="16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dirty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66" y="6353177"/>
            <a:ext cx="2010201" cy="39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1825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465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355A1-BF8F-464F-9B49-3A2372DAF5D4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59793-9EF7-41F7-B1EE-E56893719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070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prezentare-titlu-bk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12192000" cy="5181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8851" y="2520001"/>
            <a:ext cx="10274300" cy="1174545"/>
          </a:xfrm>
        </p:spPr>
        <p:txBody>
          <a:bodyPr lIns="0" tIns="0" rIns="0" bIns="0" anchor="t" anchorCtr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Click to edit Master title style</a:t>
            </a:r>
            <a:endParaRPr lang="en-US" dirty="0"/>
          </a:p>
        </p:txBody>
      </p:sp>
      <p:pic>
        <p:nvPicPr>
          <p:cNvPr id="10" name="Picture 9" descr="teamnet transformig technology logo rgb.wm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1" y="687776"/>
            <a:ext cx="4108800" cy="28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35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355A1-BF8F-464F-9B49-3A2372DAF5D4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59793-9EF7-41F7-B1EE-E56893719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641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355A1-BF8F-464F-9B49-3A2372DAF5D4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59793-9EF7-41F7-B1EE-E56893719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112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355A1-BF8F-464F-9B49-3A2372DAF5D4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59793-9EF7-41F7-B1EE-E56893719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356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355A1-BF8F-464F-9B49-3A2372DAF5D4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59793-9EF7-41F7-B1EE-E56893719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3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355A1-BF8F-464F-9B49-3A2372DAF5D4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59793-9EF7-41F7-B1EE-E56893719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537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355A1-BF8F-464F-9B49-3A2372DAF5D4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59793-9EF7-41F7-B1EE-E56893719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727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355A1-BF8F-464F-9B49-3A2372DAF5D4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59793-9EF7-41F7-B1EE-E56893719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253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355A1-BF8F-464F-9B49-3A2372DAF5D4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59793-9EF7-41F7-B1EE-E56893719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81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Click to edit Master text styles</a:t>
            </a:r>
          </a:p>
          <a:p>
            <a:pPr lvl="1"/>
            <a:r>
              <a:rPr lang="cs-CZ"/>
              <a:t>Second level</a:t>
            </a:r>
          </a:p>
          <a:p>
            <a:pPr lvl="2"/>
            <a:r>
              <a:rPr lang="cs-CZ"/>
              <a:t>Third level</a:t>
            </a:r>
          </a:p>
          <a:p>
            <a:pPr lvl="3"/>
            <a:r>
              <a:rPr lang="cs-CZ"/>
              <a:t>Fourth level</a:t>
            </a:r>
          </a:p>
          <a:p>
            <a:pPr lvl="4"/>
            <a:r>
              <a:rPr lang="cs-CZ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200"/>
            <a:fld id="{0DDD1723-F08C-BC4A-A158-087EDAF93B47}" type="datetimeFigureOut">
              <a:rPr lang="en-US" smtClean="0">
                <a:solidFill>
                  <a:srgbClr val="565A5C">
                    <a:tint val="75000"/>
                  </a:srgbClr>
                </a:solidFill>
              </a:rPr>
              <a:pPr defTabSz="457200"/>
              <a:t>7/5/2017</a:t>
            </a:fld>
            <a:endParaRPr lang="en-US">
              <a:solidFill>
                <a:srgbClr val="565A5C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200"/>
            <a:endParaRPr lang="en-US">
              <a:solidFill>
                <a:srgbClr val="565A5C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200"/>
            <a:fld id="{0CA058A1-CBA4-D04F-93B6-1CEDCCC56854}" type="slidenum">
              <a:rPr lang="en-US" smtClean="0">
                <a:solidFill>
                  <a:srgbClr val="565A5C">
                    <a:tint val="75000"/>
                  </a:srgbClr>
                </a:solidFill>
              </a:rPr>
              <a:pPr defTabSz="457200"/>
              <a:t>‹#›</a:t>
            </a:fld>
            <a:endParaRPr lang="en-US">
              <a:solidFill>
                <a:srgbClr val="565A5C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259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565A5C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rgbClr val="565A5C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565A5C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565A5C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565A5C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565A5C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 smtClean="0"/>
              <a:t>Java 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44725" y="6280151"/>
            <a:ext cx="7704138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457200"/>
            <a:r>
              <a:rPr lang="de-DE" sz="800" dirty="0">
                <a:solidFill>
                  <a:srgbClr val="FFFFFF"/>
                </a:solidFill>
                <a:cs typeface="Arial"/>
              </a:rPr>
              <a:t>Pregatit </a:t>
            </a:r>
            <a:r>
              <a:rPr lang="de-DE" sz="800" dirty="0" smtClean="0">
                <a:solidFill>
                  <a:srgbClr val="FFFFFF"/>
                </a:solidFill>
                <a:cs typeface="Arial"/>
              </a:rPr>
              <a:t>de: Alexandru Dima </a:t>
            </a:r>
            <a:r>
              <a:rPr lang="de-DE" sz="800" dirty="0">
                <a:solidFill>
                  <a:srgbClr val="FFFFFF"/>
                </a:solidFill>
                <a:cs typeface="Arial"/>
              </a:rPr>
              <a:t>	Data: 20.10.2014</a:t>
            </a:r>
            <a:endParaRPr lang="en-US" sz="800" dirty="0">
              <a:solidFill>
                <a:srgbClr val="FFFFFF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230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405" y="766826"/>
            <a:ext cx="1954576" cy="593092"/>
          </a:xfrm>
        </p:spPr>
        <p:txBody>
          <a:bodyPr/>
          <a:lstStyle/>
          <a:p>
            <a:r>
              <a:rPr lang="en-US" b="0" dirty="0"/>
              <a:t>Pipelining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061" y="2349478"/>
            <a:ext cx="10410875" cy="233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89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405" y="766826"/>
            <a:ext cx="4267131" cy="593092"/>
          </a:xfrm>
        </p:spPr>
        <p:txBody>
          <a:bodyPr/>
          <a:lstStyle/>
          <a:p>
            <a:r>
              <a:rPr lang="en-US" b="0" dirty="0"/>
              <a:t>Two types of operations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932689" y="1646937"/>
            <a:ext cx="10168128" cy="183692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intermediate</a:t>
            </a:r>
            <a:r>
              <a:rPr lang="en-US" dirty="0"/>
              <a:t>: return a Stream and can </a:t>
            </a:r>
            <a:r>
              <a:rPr lang="en-US" dirty="0" smtClean="0"/>
              <a:t>be “connected</a:t>
            </a:r>
            <a:r>
              <a:rPr lang="en-US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terminal</a:t>
            </a:r>
            <a:r>
              <a:rPr lang="en-US" dirty="0"/>
              <a:t>: return a non-Stream value (e.g. </a:t>
            </a:r>
            <a:r>
              <a:rPr lang="en-US" dirty="0" err="1" smtClean="0"/>
              <a:t>int</a:t>
            </a:r>
            <a:r>
              <a:rPr lang="en-US" dirty="0" smtClean="0"/>
              <a:t>, String</a:t>
            </a:r>
            <a:r>
              <a:rPr lang="en-US" dirty="0"/>
              <a:t>,…)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423" y="2967799"/>
            <a:ext cx="862965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983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405" y="766826"/>
            <a:ext cx="5071803" cy="593092"/>
          </a:xfrm>
        </p:spPr>
        <p:txBody>
          <a:bodyPr/>
          <a:lstStyle/>
          <a:p>
            <a:r>
              <a:rPr lang="en-US" b="0" dirty="0"/>
              <a:t>Common Stream Operations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987552" y="1701801"/>
            <a:ext cx="10245599" cy="39306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Filters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/>
              <a:t>import static </a:t>
            </a:r>
            <a:r>
              <a:rPr lang="en-US" dirty="0" err="1"/>
              <a:t>java.lang.Character.isDigit</a:t>
            </a:r>
            <a:r>
              <a:rPr lang="en-US" dirty="0"/>
              <a:t>;</a:t>
            </a:r>
          </a:p>
          <a:p>
            <a:r>
              <a:rPr lang="en-US" dirty="0" smtClean="0"/>
              <a:t>	List&lt;String</a:t>
            </a:r>
            <a:r>
              <a:rPr lang="en-US" dirty="0"/>
              <a:t>&gt; </a:t>
            </a:r>
            <a:r>
              <a:rPr lang="en-US" dirty="0" err="1"/>
              <a:t>beginningWithNumbers</a:t>
            </a:r>
            <a:r>
              <a:rPr lang="en-US" dirty="0"/>
              <a:t> =</a:t>
            </a:r>
          </a:p>
          <a:p>
            <a:r>
              <a:rPr lang="en-US" dirty="0" smtClean="0"/>
              <a:t>		</a:t>
            </a:r>
            <a:r>
              <a:rPr lang="en-US" dirty="0" err="1" smtClean="0"/>
              <a:t>Stream.of</a:t>
            </a:r>
            <a:r>
              <a:rPr lang="en-US" dirty="0"/>
              <a:t>("a", "1abc", "abc1")</a:t>
            </a:r>
          </a:p>
          <a:p>
            <a:r>
              <a:rPr lang="en-US" dirty="0" smtClean="0"/>
              <a:t>			.</a:t>
            </a:r>
            <a:r>
              <a:rPr lang="en-US" dirty="0"/>
              <a:t>filter(value -&gt; </a:t>
            </a:r>
            <a:r>
              <a:rPr lang="en-US" dirty="0" err="1"/>
              <a:t>isDigit</a:t>
            </a:r>
            <a:r>
              <a:rPr lang="en-US" dirty="0"/>
              <a:t>(</a:t>
            </a:r>
            <a:r>
              <a:rPr lang="en-US" dirty="0" err="1"/>
              <a:t>value.charAt</a:t>
            </a:r>
            <a:r>
              <a:rPr lang="en-US" dirty="0"/>
              <a:t>(0)))</a:t>
            </a:r>
          </a:p>
          <a:p>
            <a:r>
              <a:rPr lang="en-US" dirty="0" smtClean="0"/>
              <a:t>			.</a:t>
            </a:r>
            <a:r>
              <a:rPr lang="en-US" dirty="0"/>
              <a:t>collect(</a:t>
            </a:r>
            <a:r>
              <a:rPr lang="en-US" dirty="0" err="1"/>
              <a:t>Collectors.toList</a:t>
            </a:r>
            <a:r>
              <a:rPr lang="en-US" dirty="0" smtClean="0"/>
              <a:t>());</a:t>
            </a:r>
          </a:p>
          <a:p>
            <a:endParaRPr lang="en-US" dirty="0"/>
          </a:p>
          <a:p>
            <a:r>
              <a:rPr lang="en-US" dirty="0" smtClean="0"/>
              <a:t>	</a:t>
            </a:r>
            <a:r>
              <a:rPr lang="en-US" dirty="0" err="1" smtClean="0"/>
              <a:t>assertEquals</a:t>
            </a:r>
            <a:r>
              <a:rPr lang="en-US" dirty="0"/>
              <a:t>(</a:t>
            </a:r>
          </a:p>
          <a:p>
            <a:r>
              <a:rPr lang="en-US" dirty="0" smtClean="0"/>
              <a:t>		</a:t>
            </a:r>
            <a:r>
              <a:rPr lang="en-US" dirty="0" err="1" smtClean="0"/>
              <a:t>asList</a:t>
            </a:r>
            <a:r>
              <a:rPr lang="en-US" dirty="0"/>
              <a:t>("1abc"),</a:t>
            </a:r>
          </a:p>
          <a:p>
            <a:r>
              <a:rPr lang="en-US" dirty="0" smtClean="0"/>
              <a:t>		</a:t>
            </a:r>
            <a:r>
              <a:rPr lang="en-US" dirty="0" err="1" smtClean="0"/>
              <a:t>beginningWithNumbers</a:t>
            </a:r>
            <a:r>
              <a:rPr lang="en-US" dirty="0"/>
              <a:t>);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764" y="2367419"/>
            <a:ext cx="3711387" cy="281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121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405" y="766826"/>
            <a:ext cx="5099235" cy="593092"/>
          </a:xfrm>
        </p:spPr>
        <p:txBody>
          <a:bodyPr/>
          <a:lstStyle/>
          <a:p>
            <a:r>
              <a:rPr lang="en-US" b="0" dirty="0"/>
              <a:t>Common Stream Operations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996696" y="1701800"/>
            <a:ext cx="10236455" cy="4013199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Map</a:t>
            </a:r>
          </a:p>
          <a:p>
            <a:r>
              <a:rPr lang="en-US" dirty="0" smtClean="0"/>
              <a:t>	- </a:t>
            </a:r>
            <a:r>
              <a:rPr lang="en-US" dirty="0">
                <a:solidFill>
                  <a:schemeClr val="tx1"/>
                </a:solidFill>
              </a:rPr>
              <a:t>allows us to apply a function hat takes in a parameter of one type, and returns something else</a:t>
            </a:r>
            <a:endParaRPr lang="en-US" dirty="0"/>
          </a:p>
          <a:p>
            <a:endParaRPr lang="en-US" dirty="0"/>
          </a:p>
          <a:p>
            <a:r>
              <a:rPr lang="en-US" dirty="0"/>
              <a:t>import static </a:t>
            </a:r>
            <a:r>
              <a:rPr lang="en-US" dirty="0" err="1"/>
              <a:t>java.util.stream.Collectors.toList</a:t>
            </a:r>
            <a:r>
              <a:rPr lang="en-US" dirty="0"/>
              <a:t>;</a:t>
            </a:r>
          </a:p>
          <a:p>
            <a:endParaRPr lang="en-US" sz="1900" dirty="0" smtClean="0"/>
          </a:p>
          <a:p>
            <a:r>
              <a:rPr lang="en-US" sz="1900" dirty="0" smtClean="0"/>
              <a:t>Li</a:t>
            </a:r>
            <a:r>
              <a:rPr lang="en-US" sz="2200" dirty="0" smtClean="0"/>
              <a:t>st&lt;String</a:t>
            </a:r>
            <a:r>
              <a:rPr lang="en-US" sz="2200" dirty="0"/>
              <a:t>&gt; collected </a:t>
            </a:r>
            <a:r>
              <a:rPr lang="en-US" sz="2200" dirty="0" smtClean="0"/>
              <a:t>= </a:t>
            </a:r>
            <a:r>
              <a:rPr lang="en-US" sz="2200" dirty="0" err="1" smtClean="0"/>
              <a:t>Stream.of</a:t>
            </a:r>
            <a:r>
              <a:rPr lang="en-US" sz="2200" dirty="0"/>
              <a:t>("a", "b", "hello")</a:t>
            </a:r>
          </a:p>
          <a:p>
            <a:r>
              <a:rPr lang="en-US" sz="2200" dirty="0" smtClean="0"/>
              <a:t>		.</a:t>
            </a:r>
            <a:r>
              <a:rPr lang="en-US" sz="2200" dirty="0"/>
              <a:t>map(value -&gt; </a:t>
            </a:r>
            <a:r>
              <a:rPr lang="en-US" sz="2200" dirty="0" err="1"/>
              <a:t>value.toUpperCase</a:t>
            </a:r>
            <a:r>
              <a:rPr lang="en-US" sz="2200" dirty="0"/>
              <a:t>())</a:t>
            </a:r>
          </a:p>
          <a:p>
            <a:r>
              <a:rPr lang="en-US" sz="2200" dirty="0" smtClean="0"/>
              <a:t>		.</a:t>
            </a:r>
            <a:r>
              <a:rPr lang="en-US" sz="2200" dirty="0"/>
              <a:t>collect(</a:t>
            </a:r>
            <a:r>
              <a:rPr lang="en-US" sz="2200" dirty="0" err="1"/>
              <a:t>toList</a:t>
            </a:r>
            <a:r>
              <a:rPr lang="en-US" sz="2200" dirty="0" smtClean="0"/>
              <a:t>());</a:t>
            </a:r>
          </a:p>
          <a:p>
            <a:endParaRPr lang="en-US" sz="2200" dirty="0"/>
          </a:p>
          <a:p>
            <a:r>
              <a:rPr lang="en-US" sz="2200" dirty="0" err="1"/>
              <a:t>assertEquals</a:t>
            </a:r>
            <a:r>
              <a:rPr lang="en-US" sz="2200" dirty="0"/>
              <a:t>(</a:t>
            </a:r>
          </a:p>
          <a:p>
            <a:r>
              <a:rPr lang="en-US" sz="2200" dirty="0" smtClean="0"/>
              <a:t>		</a:t>
            </a:r>
            <a:r>
              <a:rPr lang="en-US" sz="2200" dirty="0" err="1" smtClean="0"/>
              <a:t>asList</a:t>
            </a:r>
            <a:r>
              <a:rPr lang="en-US" sz="2200" dirty="0"/>
              <a:t>("A", "B", "HELLO"),</a:t>
            </a:r>
          </a:p>
          <a:p>
            <a:r>
              <a:rPr lang="en-US" sz="2200" dirty="0" smtClean="0"/>
              <a:t>		collected</a:t>
            </a:r>
            <a:r>
              <a:rPr lang="en-US" sz="2200" dirty="0"/>
              <a:t>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025" y="2589646"/>
            <a:ext cx="3879914" cy="251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73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Common Stream Operations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996696" y="1701801"/>
            <a:ext cx="10236455" cy="39306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 smtClean="0"/>
              <a:t>flatMap</a:t>
            </a:r>
            <a:r>
              <a:rPr lang="en-US" b="1" dirty="0" smtClean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lets </a:t>
            </a:r>
            <a:r>
              <a:rPr lang="en-US" dirty="0"/>
              <a:t>you replace a value with a Stream </a:t>
            </a:r>
            <a:r>
              <a:rPr lang="en-US" dirty="0" smtClean="0"/>
              <a:t>and </a:t>
            </a:r>
          </a:p>
          <a:p>
            <a:r>
              <a:rPr lang="en-US" dirty="0" smtClean="0"/>
              <a:t>concatenates </a:t>
            </a:r>
            <a:r>
              <a:rPr lang="en-US" dirty="0"/>
              <a:t>all the streams </a:t>
            </a:r>
            <a:r>
              <a:rPr lang="en-US" dirty="0" smtClean="0"/>
              <a:t>together</a:t>
            </a:r>
          </a:p>
          <a:p>
            <a:endParaRPr lang="en-US" dirty="0"/>
          </a:p>
          <a:p>
            <a:r>
              <a:rPr lang="en-US" dirty="0"/>
              <a:t>// The Album class has a method:</a:t>
            </a:r>
          </a:p>
          <a:p>
            <a:r>
              <a:rPr lang="en-US" dirty="0"/>
              <a:t>// List&lt;Track&gt; </a:t>
            </a:r>
            <a:r>
              <a:rPr lang="en-US" dirty="0" err="1"/>
              <a:t>getTracks</a:t>
            </a:r>
            <a:r>
              <a:rPr lang="en-US" dirty="0" smtClean="0"/>
              <a:t>()</a:t>
            </a:r>
          </a:p>
          <a:p>
            <a:endParaRPr lang="en-US" dirty="0"/>
          </a:p>
          <a:p>
            <a:r>
              <a:rPr lang="en-US" sz="2000" dirty="0"/>
              <a:t>List&lt;Album&gt; albums = </a:t>
            </a:r>
            <a:r>
              <a:rPr lang="en-US" sz="2000" dirty="0" err="1"/>
              <a:t>loadAlbums</a:t>
            </a:r>
            <a:r>
              <a:rPr lang="en-US" sz="2000" dirty="0" smtClean="0"/>
              <a:t>()</a:t>
            </a:r>
          </a:p>
          <a:p>
            <a:r>
              <a:rPr lang="en-US" sz="2000" dirty="0" err="1" smtClean="0"/>
              <a:t>albums.stream</a:t>
            </a:r>
            <a:r>
              <a:rPr lang="en-US" sz="2000" dirty="0"/>
              <a:t>()</a:t>
            </a:r>
          </a:p>
          <a:p>
            <a:r>
              <a:rPr lang="en-US" sz="2000" dirty="0" smtClean="0"/>
              <a:t>	.</a:t>
            </a:r>
            <a:r>
              <a:rPr lang="en-US" sz="2000" dirty="0" err="1"/>
              <a:t>flatMap</a:t>
            </a:r>
            <a:r>
              <a:rPr lang="en-US" sz="2000" dirty="0"/>
              <a:t>(album -&gt; </a:t>
            </a:r>
            <a:r>
              <a:rPr lang="en-US" sz="2000" dirty="0" err="1"/>
              <a:t>album.getTracks</a:t>
            </a:r>
            <a:r>
              <a:rPr lang="en-US" sz="2000" dirty="0"/>
              <a:t>().stream())</a:t>
            </a:r>
          </a:p>
          <a:p>
            <a:r>
              <a:rPr lang="en-US" sz="2000" dirty="0" smtClean="0"/>
              <a:t>	.</a:t>
            </a:r>
            <a:r>
              <a:rPr lang="en-US" sz="2000" dirty="0"/>
              <a:t>collect(</a:t>
            </a:r>
            <a:r>
              <a:rPr lang="en-US" sz="2000" dirty="0" err="1"/>
              <a:t>toList</a:t>
            </a:r>
            <a:r>
              <a:rPr lang="en-US" sz="2000" dirty="0"/>
              <a:t>())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756" y="2084387"/>
            <a:ext cx="4500372" cy="289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61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Workshop: 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86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404" y="766826"/>
            <a:ext cx="9122595" cy="522478"/>
          </a:xfrm>
        </p:spPr>
        <p:txBody>
          <a:bodyPr/>
          <a:lstStyle/>
          <a:p>
            <a:r>
              <a:rPr lang="en-US" b="0" dirty="0"/>
              <a:t>Checking a predicate matches all/no elements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2560320" y="1965960"/>
            <a:ext cx="8046719" cy="3127248"/>
          </a:xfrm>
        </p:spPr>
        <p:txBody>
          <a:bodyPr/>
          <a:lstStyle/>
          <a:p>
            <a:r>
              <a:rPr lang="en-US" dirty="0" err="1"/>
              <a:t>boolean</a:t>
            </a:r>
            <a:r>
              <a:rPr lang="en-US" dirty="0"/>
              <a:t> </a:t>
            </a:r>
            <a:r>
              <a:rPr lang="en-US" dirty="0" err="1"/>
              <a:t>isHealthy</a:t>
            </a:r>
            <a:r>
              <a:rPr lang="en-US" dirty="0"/>
              <a:t> =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menu.stream</a:t>
            </a:r>
            <a:r>
              <a:rPr lang="en-US" dirty="0" smtClean="0"/>
              <a:t>().</a:t>
            </a:r>
            <a:r>
              <a:rPr lang="en-US" b="1" dirty="0" err="1"/>
              <a:t>allMatch</a:t>
            </a:r>
            <a:r>
              <a:rPr lang="en-US" dirty="0"/>
              <a:t>(d -&gt; </a:t>
            </a:r>
            <a:r>
              <a:rPr lang="en-US" dirty="0" err="1"/>
              <a:t>d.getCalories</a:t>
            </a:r>
            <a:r>
              <a:rPr lang="en-US" dirty="0"/>
              <a:t>() &lt; 1000</a:t>
            </a:r>
            <a:r>
              <a:rPr lang="en-US" dirty="0" smtClean="0"/>
              <a:t>);</a:t>
            </a:r>
          </a:p>
          <a:p>
            <a:endParaRPr lang="en-US" dirty="0"/>
          </a:p>
          <a:p>
            <a:r>
              <a:rPr lang="en-US" dirty="0" err="1"/>
              <a:t>boolean</a:t>
            </a:r>
            <a:r>
              <a:rPr lang="en-US" dirty="0"/>
              <a:t> </a:t>
            </a:r>
            <a:r>
              <a:rPr lang="en-US" dirty="0" err="1"/>
              <a:t>isReallyBad</a:t>
            </a:r>
            <a:r>
              <a:rPr lang="en-US" dirty="0"/>
              <a:t> =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menu.stream</a:t>
            </a:r>
            <a:r>
              <a:rPr lang="en-US" dirty="0" smtClean="0"/>
              <a:t>().</a:t>
            </a:r>
            <a:r>
              <a:rPr lang="en-US" b="1" dirty="0" err="1"/>
              <a:t>noneMatch</a:t>
            </a:r>
            <a:r>
              <a:rPr lang="en-US" dirty="0"/>
              <a:t>(d -&gt; </a:t>
            </a:r>
            <a:r>
              <a:rPr lang="en-US" dirty="0" err="1"/>
              <a:t>d.getCalories</a:t>
            </a:r>
            <a:r>
              <a:rPr lang="en-US" dirty="0"/>
              <a:t>() &lt; 1000</a:t>
            </a:r>
            <a:r>
              <a:rPr lang="en-US" dirty="0" smtClean="0"/>
              <a:t>);</a:t>
            </a:r>
          </a:p>
          <a:p>
            <a:endParaRPr lang="en-US" dirty="0"/>
          </a:p>
          <a:p>
            <a:r>
              <a:rPr lang="en-US" dirty="0" err="1"/>
              <a:t>boolean</a:t>
            </a:r>
            <a:r>
              <a:rPr lang="en-US" dirty="0"/>
              <a:t> </a:t>
            </a:r>
            <a:r>
              <a:rPr lang="en-US" dirty="0" err="1"/>
              <a:t>isAnythingHealthy</a:t>
            </a:r>
            <a:r>
              <a:rPr lang="en-US" dirty="0"/>
              <a:t> =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menu.stream</a:t>
            </a:r>
            <a:r>
              <a:rPr lang="en-US" dirty="0" smtClean="0"/>
              <a:t>().</a:t>
            </a:r>
            <a:r>
              <a:rPr lang="en-US" b="1" dirty="0" err="1"/>
              <a:t>anyMatch</a:t>
            </a:r>
            <a:r>
              <a:rPr lang="en-US" dirty="0"/>
              <a:t>(d -&gt; </a:t>
            </a:r>
            <a:r>
              <a:rPr lang="en-US" dirty="0" err="1"/>
              <a:t>d.getCalories</a:t>
            </a:r>
            <a:r>
              <a:rPr lang="en-US" dirty="0"/>
              <a:t>() &lt; 1000</a:t>
            </a:r>
            <a:r>
              <a:rPr lang="en-US" dirty="0" smtClean="0"/>
              <a:t>);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166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405" y="766826"/>
            <a:ext cx="3883083" cy="593092"/>
          </a:xfrm>
        </p:spPr>
        <p:txBody>
          <a:bodyPr/>
          <a:lstStyle/>
          <a:p>
            <a:r>
              <a:rPr lang="en-US" b="0" dirty="0"/>
              <a:t>Finding an element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2836270" y="1941909"/>
            <a:ext cx="6812280" cy="3154427"/>
          </a:xfrm>
        </p:spPr>
        <p:txBody>
          <a:bodyPr/>
          <a:lstStyle/>
          <a:p>
            <a:r>
              <a:rPr lang="en-US" dirty="0"/>
              <a:t>Optional&lt;Dish&gt; dish =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menu.stream</a:t>
            </a:r>
            <a:r>
              <a:rPr lang="en-US" dirty="0" smtClean="0"/>
              <a:t>().</a:t>
            </a:r>
            <a:r>
              <a:rPr lang="en-US" dirty="0"/>
              <a:t>filter(Dish::</a:t>
            </a:r>
            <a:r>
              <a:rPr lang="en-US" dirty="0" err="1"/>
              <a:t>isVegetarian</a:t>
            </a:r>
            <a:r>
              <a:rPr lang="en-US" dirty="0" smtClean="0"/>
              <a:t>)</a:t>
            </a:r>
            <a:r>
              <a:rPr lang="en-US" b="1" dirty="0" smtClean="0"/>
              <a:t>.</a:t>
            </a:r>
            <a:r>
              <a:rPr lang="en-US" b="1" dirty="0" err="1"/>
              <a:t>findAny</a:t>
            </a:r>
            <a:r>
              <a:rPr lang="en-US" b="1" dirty="0" smtClean="0"/>
              <a:t>();</a:t>
            </a:r>
          </a:p>
          <a:p>
            <a:endParaRPr lang="en-US" b="1" dirty="0" smtClean="0"/>
          </a:p>
          <a:p>
            <a:r>
              <a:rPr lang="en-US" dirty="0" smtClean="0"/>
              <a:t>Optional&lt;Dish</a:t>
            </a:r>
            <a:r>
              <a:rPr lang="en-US" dirty="0"/>
              <a:t>&gt; dish =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menu.stream</a:t>
            </a:r>
            <a:r>
              <a:rPr lang="en-US" dirty="0" smtClean="0"/>
              <a:t>().</a:t>
            </a:r>
            <a:r>
              <a:rPr lang="en-US" dirty="0"/>
              <a:t>filter(Dish::</a:t>
            </a:r>
            <a:r>
              <a:rPr lang="en-US" dirty="0" err="1"/>
              <a:t>isVegetarian</a:t>
            </a:r>
            <a:r>
              <a:rPr lang="en-US" dirty="0" smtClean="0"/>
              <a:t>)</a:t>
            </a:r>
            <a:r>
              <a:rPr lang="en-US" b="1" dirty="0" smtClean="0"/>
              <a:t>.</a:t>
            </a:r>
            <a:r>
              <a:rPr lang="en-US" b="1" dirty="0" err="1"/>
              <a:t>findFirst</a:t>
            </a:r>
            <a:r>
              <a:rPr lang="en-US" b="1" dirty="0"/>
              <a:t>();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70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405" y="766826"/>
            <a:ext cx="3691059" cy="593092"/>
          </a:xfrm>
        </p:spPr>
        <p:txBody>
          <a:bodyPr/>
          <a:lstStyle/>
          <a:p>
            <a:r>
              <a:rPr lang="en-US" b="0" dirty="0"/>
              <a:t>The Reduce Pattern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923544" y="1701801"/>
            <a:ext cx="10309607" cy="39306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reduce pattern takes a stream of values </a:t>
            </a:r>
            <a:r>
              <a:rPr lang="en-US" dirty="0" smtClean="0"/>
              <a:t>and produces </a:t>
            </a:r>
            <a:r>
              <a:rPr lang="en-US" dirty="0"/>
              <a:t>a single value at the end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	</a:t>
            </a:r>
            <a:r>
              <a:rPr lang="en-US" dirty="0" smtClean="0"/>
              <a:t>	Object </a:t>
            </a:r>
            <a:r>
              <a:rPr lang="en-US" dirty="0" smtClean="0"/>
              <a:t>accumulator = </a:t>
            </a:r>
            <a:r>
              <a:rPr lang="en-US" dirty="0" err="1"/>
              <a:t>initialValue</a:t>
            </a:r>
            <a:r>
              <a:rPr lang="en-US" dirty="0"/>
              <a:t>;</a:t>
            </a:r>
          </a:p>
          <a:p>
            <a:r>
              <a:rPr lang="en-US" dirty="0" smtClean="0"/>
              <a:t>	</a:t>
            </a:r>
            <a:r>
              <a:rPr lang="en-US" dirty="0" smtClean="0"/>
              <a:t>	for(Object </a:t>
            </a:r>
            <a:r>
              <a:rPr lang="en-US" dirty="0"/>
              <a:t>element : collection) </a:t>
            </a:r>
            <a:r>
              <a:rPr lang="en-US" dirty="0" smtClean="0"/>
              <a:t>{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/>
              <a:t>	accumulator </a:t>
            </a:r>
            <a:r>
              <a:rPr lang="en-US" dirty="0" smtClean="0"/>
              <a:t>+= element;</a:t>
            </a:r>
            <a:endParaRPr lang="en-US" dirty="0"/>
          </a:p>
          <a:p>
            <a:r>
              <a:rPr lang="en-US" dirty="0" smtClean="0"/>
              <a:t>	</a:t>
            </a:r>
            <a:r>
              <a:rPr lang="en-US" dirty="0" smtClean="0"/>
              <a:t>	}</a:t>
            </a:r>
            <a:endParaRPr lang="en-US" dirty="0"/>
          </a:p>
          <a:p>
            <a:r>
              <a:rPr lang="en-US" dirty="0" smtClean="0"/>
              <a:t>	</a:t>
            </a:r>
            <a:r>
              <a:rPr lang="en-US" dirty="0" smtClean="0"/>
              <a:t>	return </a:t>
            </a:r>
            <a:r>
              <a:rPr lang="en-US" dirty="0" smtClean="0"/>
              <a:t>accumulator;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904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405" y="766826"/>
            <a:ext cx="5721027" cy="593092"/>
          </a:xfrm>
        </p:spPr>
        <p:txBody>
          <a:bodyPr/>
          <a:lstStyle/>
          <a:p>
            <a:r>
              <a:rPr lang="en-US" b="0" dirty="0"/>
              <a:t>Summing: an example of reduce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3199233" y="1997911"/>
            <a:ext cx="7900416" cy="2998215"/>
          </a:xfrm>
        </p:spPr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sum =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Stream.of</a:t>
            </a:r>
            <a:r>
              <a:rPr lang="en-US" dirty="0" smtClean="0"/>
              <a:t>(4</a:t>
            </a:r>
            <a:r>
              <a:rPr lang="en-US" dirty="0"/>
              <a:t>, 5, 3, 9</a:t>
            </a:r>
            <a:r>
              <a:rPr lang="en-US" dirty="0" smtClean="0"/>
              <a:t>).</a:t>
            </a:r>
            <a:r>
              <a:rPr lang="en-US" dirty="0"/>
              <a:t>reduce(0, (</a:t>
            </a:r>
            <a:r>
              <a:rPr lang="en-US" dirty="0" err="1"/>
              <a:t>acc</a:t>
            </a:r>
            <a:r>
              <a:rPr lang="en-US" dirty="0"/>
              <a:t>, x) -&gt; </a:t>
            </a:r>
            <a:r>
              <a:rPr lang="en-US" dirty="0" err="1"/>
              <a:t>acc</a:t>
            </a:r>
            <a:r>
              <a:rPr lang="en-US" dirty="0"/>
              <a:t> + x</a:t>
            </a:r>
            <a:r>
              <a:rPr lang="en-US" dirty="0" smtClean="0"/>
              <a:t>);</a:t>
            </a:r>
          </a:p>
          <a:p>
            <a:endParaRPr lang="en-US" dirty="0"/>
          </a:p>
          <a:p>
            <a:r>
              <a:rPr lang="en-US" dirty="0" err="1"/>
              <a:t>assertEquals</a:t>
            </a:r>
            <a:r>
              <a:rPr lang="en-US" dirty="0"/>
              <a:t>(21, sum);</a:t>
            </a:r>
          </a:p>
        </p:txBody>
      </p:sp>
    </p:spTree>
    <p:extLst>
      <p:ext uri="{BB962C8B-B14F-4D97-AF65-F5344CB8AC3E}">
        <p14:creationId xmlns:p14="http://schemas.microsoft.com/office/powerpoint/2010/main" val="668683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4851" y="1870776"/>
            <a:ext cx="7705725" cy="290239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Topics</a:t>
            </a:r>
            <a:br>
              <a:rPr lang="en-US" dirty="0" smtClean="0"/>
            </a:br>
            <a:r>
              <a:rPr lang="en-US" dirty="0" smtClean="0"/>
              <a:t>- Streams</a:t>
            </a:r>
            <a:br>
              <a:rPr lang="en-US" dirty="0" smtClean="0"/>
            </a:br>
            <a:r>
              <a:rPr lang="en-US" dirty="0" smtClean="0"/>
              <a:t>- </a:t>
            </a:r>
            <a:r>
              <a:rPr lang="en-US" dirty="0"/>
              <a:t>Common</a:t>
            </a:r>
            <a:r>
              <a:rPr lang="en-US" b="0" dirty="0"/>
              <a:t> </a:t>
            </a:r>
            <a:r>
              <a:rPr lang="en-US" dirty="0"/>
              <a:t>Stream Operations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- </a:t>
            </a:r>
            <a:r>
              <a:rPr lang="en-US" dirty="0"/>
              <a:t>Primitive </a:t>
            </a:r>
            <a:r>
              <a:rPr lang="en-US" dirty="0" smtClean="0"/>
              <a:t>Streams</a:t>
            </a:r>
            <a:br>
              <a:rPr lang="en-US" dirty="0" smtClean="0"/>
            </a:br>
            <a:r>
              <a:rPr lang="en-US" dirty="0" smtClean="0"/>
              <a:t>- Collectors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00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348" y="350329"/>
            <a:ext cx="10537508" cy="592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295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Reduce more examples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865" y="2276605"/>
            <a:ext cx="8554787" cy="255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71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Reduce:max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673" y="1506513"/>
            <a:ext cx="8002016" cy="469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3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Argument </a:t>
            </a:r>
            <a:r>
              <a:rPr lang="en-US" dirty="0" smtClean="0"/>
              <a:t>Reduce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550784" y="1833858"/>
            <a:ext cx="9637775" cy="3017520"/>
          </a:xfrm>
        </p:spPr>
        <p:txBody>
          <a:bodyPr/>
          <a:lstStyle/>
          <a:p>
            <a:r>
              <a:rPr lang="en-US" dirty="0" smtClean="0"/>
              <a:t>Optional&lt;Integer</a:t>
            </a:r>
            <a:r>
              <a:rPr lang="en-US" dirty="0"/>
              <a:t>&gt; sum </a:t>
            </a:r>
            <a:r>
              <a:rPr lang="en-US" dirty="0" smtClean="0"/>
              <a:t>= </a:t>
            </a:r>
            <a:r>
              <a:rPr lang="en-US" dirty="0" err="1" smtClean="0"/>
              <a:t>Stream.of</a:t>
            </a:r>
            <a:r>
              <a:rPr lang="en-US" dirty="0" smtClean="0"/>
              <a:t>(1</a:t>
            </a:r>
            <a:r>
              <a:rPr lang="en-US" dirty="0"/>
              <a:t>, 2, 3, 4</a:t>
            </a:r>
            <a:r>
              <a:rPr lang="en-US" dirty="0" smtClean="0"/>
              <a:t>).</a:t>
            </a:r>
            <a:r>
              <a:rPr lang="en-US" dirty="0"/>
              <a:t>reduce((</a:t>
            </a:r>
            <a:r>
              <a:rPr lang="en-US" dirty="0" err="1"/>
              <a:t>acc</a:t>
            </a:r>
            <a:r>
              <a:rPr lang="en-US" dirty="0"/>
              <a:t>, x) -&gt; </a:t>
            </a:r>
            <a:r>
              <a:rPr lang="en-US" dirty="0" err="1"/>
              <a:t>acc</a:t>
            </a:r>
            <a:r>
              <a:rPr lang="en-US" dirty="0"/>
              <a:t> + x</a:t>
            </a:r>
            <a:r>
              <a:rPr lang="en-US" dirty="0" smtClean="0"/>
              <a:t>);</a:t>
            </a:r>
          </a:p>
          <a:p>
            <a:endParaRPr lang="en-US" dirty="0"/>
          </a:p>
          <a:p>
            <a:r>
              <a:rPr lang="en-US" dirty="0" err="1"/>
              <a:t>assertEquals</a:t>
            </a:r>
            <a:r>
              <a:rPr lang="en-US" dirty="0"/>
              <a:t>(10, </a:t>
            </a:r>
            <a:r>
              <a:rPr lang="en-US" dirty="0" err="1"/>
              <a:t>sum.get</a:t>
            </a:r>
            <a:r>
              <a:rPr lang="en-US" dirty="0"/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2631048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Summary of operations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894" y="1524509"/>
            <a:ext cx="9334500" cy="44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692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Summary of operations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928" y="1556004"/>
            <a:ext cx="93249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644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405" y="766826"/>
            <a:ext cx="3288723" cy="593092"/>
          </a:xfrm>
        </p:spPr>
        <p:txBody>
          <a:bodyPr/>
          <a:lstStyle/>
          <a:p>
            <a:r>
              <a:rPr lang="en-US" b="0" dirty="0"/>
              <a:t>Primitive Streams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847089" y="1720089"/>
            <a:ext cx="7845552" cy="3930650"/>
          </a:xfrm>
        </p:spPr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calories = </a:t>
            </a:r>
            <a:r>
              <a:rPr lang="en-US" dirty="0" err="1"/>
              <a:t>menu.stream</a:t>
            </a:r>
            <a:r>
              <a:rPr lang="en-US" dirty="0" smtClean="0"/>
              <a:t>()</a:t>
            </a:r>
          </a:p>
          <a:p>
            <a:r>
              <a:rPr lang="en-US" dirty="0"/>
              <a:t>	</a:t>
            </a:r>
            <a:r>
              <a:rPr lang="en-US" dirty="0" smtClean="0"/>
              <a:t>.</a:t>
            </a:r>
            <a:r>
              <a:rPr lang="en-US" dirty="0"/>
              <a:t>map(Dish::</a:t>
            </a:r>
            <a:r>
              <a:rPr lang="en-US" dirty="0" err="1"/>
              <a:t>getCalories</a:t>
            </a:r>
            <a:r>
              <a:rPr lang="en-US" dirty="0"/>
              <a:t>)</a:t>
            </a:r>
          </a:p>
          <a:p>
            <a:r>
              <a:rPr lang="en-US" b="1" dirty="0" smtClean="0"/>
              <a:t>	.</a:t>
            </a:r>
            <a:r>
              <a:rPr lang="en-US" b="1" dirty="0"/>
              <a:t>sum</a:t>
            </a:r>
            <a:r>
              <a:rPr lang="en-US" b="1" dirty="0" smtClean="0"/>
              <a:t>();</a:t>
            </a:r>
          </a:p>
          <a:p>
            <a:endParaRPr lang="en-US" b="1" dirty="0"/>
          </a:p>
          <a:p>
            <a:r>
              <a:rPr lang="en-US" b="1" dirty="0"/>
              <a:t>This isn’t possible </a:t>
            </a:r>
            <a:r>
              <a:rPr lang="en-US" b="1" dirty="0" smtClean="0"/>
              <a:t>!!!</a:t>
            </a:r>
            <a:endParaRPr lang="en-US" b="1" dirty="0" smtClean="0"/>
          </a:p>
          <a:p>
            <a:endParaRPr lang="en-US" b="1" dirty="0"/>
          </a:p>
          <a:p>
            <a:r>
              <a:rPr lang="en-US" dirty="0"/>
              <a:t>• Stream&lt;T&gt;: </a:t>
            </a:r>
            <a:r>
              <a:rPr lang="en-US" b="1" dirty="0"/>
              <a:t>T </a:t>
            </a:r>
            <a:r>
              <a:rPr lang="en-US" dirty="0"/>
              <a:t>would need to be </a:t>
            </a:r>
            <a:r>
              <a:rPr lang="en-US" dirty="0" err="1"/>
              <a:t>summable</a:t>
            </a:r>
            <a:r>
              <a:rPr lang="en-US" dirty="0"/>
              <a:t>!</a:t>
            </a:r>
          </a:p>
          <a:p>
            <a:r>
              <a:rPr lang="en-US" dirty="0"/>
              <a:t>• Streams API bring primitive </a:t>
            </a:r>
            <a:r>
              <a:rPr lang="en-US" dirty="0" smtClean="0"/>
              <a:t>specializations </a:t>
            </a:r>
            <a:r>
              <a:rPr lang="en-US" dirty="0"/>
              <a:t>to fix </a:t>
            </a:r>
            <a:r>
              <a:rPr lang="en-US" dirty="0" smtClean="0"/>
              <a:t>this problem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455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405" y="766826"/>
            <a:ext cx="3133275" cy="593092"/>
          </a:xfrm>
        </p:spPr>
        <p:txBody>
          <a:bodyPr/>
          <a:lstStyle/>
          <a:p>
            <a:r>
              <a:rPr lang="en-US" b="0" dirty="0"/>
              <a:t>Primitive </a:t>
            </a:r>
            <a:r>
              <a:rPr lang="en-US" b="0" dirty="0" smtClean="0"/>
              <a:t>Streams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914400" y="1701801"/>
            <a:ext cx="10318751" cy="3930650"/>
          </a:xfrm>
        </p:spPr>
        <p:txBody>
          <a:bodyPr/>
          <a:lstStyle/>
          <a:p>
            <a:r>
              <a:rPr lang="en-US" dirty="0"/>
              <a:t>• </a:t>
            </a:r>
            <a:r>
              <a:rPr lang="en-US" b="1" dirty="0" err="1"/>
              <a:t>IntStream</a:t>
            </a:r>
            <a:r>
              <a:rPr lang="en-US" dirty="0"/>
              <a:t>, </a:t>
            </a:r>
            <a:r>
              <a:rPr lang="en-US" b="1" dirty="0" err="1"/>
              <a:t>LongStream</a:t>
            </a:r>
            <a:r>
              <a:rPr lang="en-US" dirty="0"/>
              <a:t>, </a:t>
            </a:r>
            <a:r>
              <a:rPr lang="en-US" b="1" dirty="0" err="1" smtClean="0"/>
              <a:t>DoubleStream</a:t>
            </a:r>
            <a:r>
              <a:rPr lang="en-US" dirty="0"/>
              <a:t> </a:t>
            </a:r>
            <a:r>
              <a:rPr lang="en-US" dirty="0" smtClean="0"/>
              <a:t>specialize </a:t>
            </a:r>
            <a:r>
              <a:rPr lang="en-US" dirty="0"/>
              <a:t>the elements for </a:t>
            </a:r>
            <a:r>
              <a:rPr lang="en-US" dirty="0" err="1"/>
              <a:t>int</a:t>
            </a:r>
            <a:r>
              <a:rPr lang="en-US" dirty="0"/>
              <a:t>, long </a:t>
            </a:r>
            <a:r>
              <a:rPr lang="en-US" dirty="0" smtClean="0"/>
              <a:t>and double </a:t>
            </a:r>
            <a:r>
              <a:rPr lang="en-US" dirty="0"/>
              <a:t>(more efficient as no boxing</a:t>
            </a:r>
            <a:r>
              <a:rPr lang="en-US" dirty="0" smtClean="0"/>
              <a:t>!)</a:t>
            </a:r>
          </a:p>
          <a:p>
            <a:endParaRPr lang="en-US" dirty="0"/>
          </a:p>
          <a:p>
            <a:r>
              <a:rPr lang="en-US" dirty="0"/>
              <a:t>• Can convert a normal stream to a </a:t>
            </a:r>
            <a:r>
              <a:rPr lang="en-US" dirty="0" smtClean="0"/>
              <a:t>primitive streams </a:t>
            </a:r>
            <a:r>
              <a:rPr lang="en-US" dirty="0"/>
              <a:t>using </a:t>
            </a:r>
            <a:r>
              <a:rPr lang="en-US" dirty="0" err="1"/>
              <a:t>mapToInt</a:t>
            </a:r>
            <a:r>
              <a:rPr lang="en-US" dirty="0"/>
              <a:t>, </a:t>
            </a:r>
            <a:r>
              <a:rPr lang="en-US" dirty="0" err="1"/>
              <a:t>mapToLong</a:t>
            </a:r>
            <a:r>
              <a:rPr lang="en-US" dirty="0"/>
              <a:t> </a:t>
            </a:r>
            <a:r>
              <a:rPr lang="en-US" dirty="0" smtClean="0"/>
              <a:t>or </a:t>
            </a:r>
            <a:r>
              <a:rPr lang="en-US" dirty="0" err="1" smtClean="0"/>
              <a:t>mapToDouble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287" y="4258565"/>
            <a:ext cx="703897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5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405" y="766826"/>
            <a:ext cx="6059355" cy="593092"/>
          </a:xfrm>
        </p:spPr>
        <p:txBody>
          <a:bodyPr/>
          <a:lstStyle/>
          <a:p>
            <a:r>
              <a:rPr lang="en-US" b="0" dirty="0"/>
              <a:t>Primitive streams to normal Stream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996696" y="1701801"/>
            <a:ext cx="10236455" cy="1370583"/>
          </a:xfrm>
        </p:spPr>
        <p:txBody>
          <a:bodyPr/>
          <a:lstStyle/>
          <a:p>
            <a:r>
              <a:rPr lang="en-US"/>
              <a:t>• use boxed</a:t>
            </a:r>
            <a:r>
              <a:rPr lang="en-US" smtClean="0"/>
              <a:t>()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689" y="2699956"/>
            <a:ext cx="846772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1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405" y="766826"/>
            <a:ext cx="3169851" cy="593092"/>
          </a:xfrm>
        </p:spPr>
        <p:txBody>
          <a:bodyPr/>
          <a:lstStyle/>
          <a:p>
            <a:r>
              <a:rPr lang="en-US" b="0" dirty="0"/>
              <a:t>Building Streams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371600" y="1738377"/>
            <a:ext cx="10309607" cy="39306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You’ve seen how to create a stream from </a:t>
            </a:r>
            <a:r>
              <a:rPr lang="en-US" dirty="0" smtClean="0"/>
              <a:t>a collection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You </a:t>
            </a:r>
            <a:r>
              <a:rPr lang="en-US" dirty="0"/>
              <a:t>can also create streams from</a:t>
            </a:r>
          </a:p>
          <a:p>
            <a:r>
              <a:rPr lang="en-US" dirty="0" smtClean="0"/>
              <a:t>	– </a:t>
            </a:r>
            <a:r>
              <a:rPr lang="en-US" dirty="0"/>
              <a:t>Values</a:t>
            </a:r>
          </a:p>
          <a:p>
            <a:r>
              <a:rPr lang="en-US" dirty="0" smtClean="0"/>
              <a:t>	– </a:t>
            </a:r>
            <a:r>
              <a:rPr lang="en-US" dirty="0"/>
              <a:t>Arrays</a:t>
            </a:r>
          </a:p>
          <a:p>
            <a:r>
              <a:rPr lang="en-US" dirty="0" smtClean="0"/>
              <a:t>	– </a:t>
            </a:r>
            <a:r>
              <a:rPr lang="en-US" dirty="0"/>
              <a:t>File</a:t>
            </a:r>
          </a:p>
          <a:p>
            <a:r>
              <a:rPr lang="en-US" dirty="0" smtClean="0"/>
              <a:t>	– </a:t>
            </a:r>
            <a:r>
              <a:rPr lang="en-US" dirty="0"/>
              <a:t>Function: infinite streams!</a:t>
            </a:r>
          </a:p>
        </p:txBody>
      </p:sp>
    </p:spTree>
    <p:extLst>
      <p:ext uri="{BB962C8B-B14F-4D97-AF65-F5344CB8AC3E}">
        <p14:creationId xmlns:p14="http://schemas.microsoft.com/office/powerpoint/2010/main" val="352438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405" y="766826"/>
            <a:ext cx="2123544" cy="593092"/>
          </a:xfrm>
        </p:spPr>
        <p:txBody>
          <a:bodyPr/>
          <a:lstStyle/>
          <a:p>
            <a:r>
              <a:rPr lang="en-US" b="0" dirty="0"/>
              <a:t>Collections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950397" y="1740712"/>
            <a:ext cx="9114817" cy="371650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Nearly every Java applications </a:t>
            </a:r>
            <a:r>
              <a:rPr lang="en-US" b="1" dirty="0"/>
              <a:t>makes </a:t>
            </a:r>
            <a:r>
              <a:rPr lang="en-US" dirty="0" smtClean="0"/>
              <a:t>and </a:t>
            </a:r>
            <a:r>
              <a:rPr lang="en-US" b="1" dirty="0" smtClean="0"/>
              <a:t>processes </a:t>
            </a:r>
            <a:r>
              <a:rPr lang="en-US" dirty="0" smtClean="0"/>
              <a:t>collections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However processing collections is far </a:t>
            </a:r>
            <a:r>
              <a:rPr lang="en-US" dirty="0" smtClean="0"/>
              <a:t>from perfect</a:t>
            </a:r>
            <a:r>
              <a:rPr lang="en-US" dirty="0"/>
              <a:t>:</a:t>
            </a:r>
          </a:p>
          <a:p>
            <a:r>
              <a:rPr lang="en-US" dirty="0" smtClean="0"/>
              <a:t>		– </a:t>
            </a:r>
            <a:r>
              <a:rPr lang="en-US" dirty="0"/>
              <a:t>SQL like operations?</a:t>
            </a:r>
          </a:p>
          <a:p>
            <a:r>
              <a:rPr lang="en-US" dirty="0" smtClean="0"/>
              <a:t>		– </a:t>
            </a:r>
            <a:r>
              <a:rPr lang="en-US" dirty="0"/>
              <a:t>How to efficiently process large collections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952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Building streams - values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719072" y="1701801"/>
            <a:ext cx="9514079" cy="3930650"/>
          </a:xfrm>
        </p:spPr>
        <p:txBody>
          <a:bodyPr/>
          <a:lstStyle/>
          <a:p>
            <a:r>
              <a:rPr lang="en-US" b="1" dirty="0"/>
              <a:t>• </a:t>
            </a:r>
            <a:r>
              <a:rPr lang="en-US" b="1" dirty="0" err="1" smtClean="0"/>
              <a:t>Stream.of</a:t>
            </a:r>
            <a:endParaRPr lang="en-US" b="1" dirty="0" smtClean="0"/>
          </a:p>
          <a:p>
            <a:endParaRPr lang="en-US" dirty="0"/>
          </a:p>
          <a:p>
            <a:r>
              <a:rPr lang="en-US" dirty="0"/>
              <a:t>Stream&lt;String&gt; stream </a:t>
            </a:r>
            <a:r>
              <a:rPr lang="en-US" dirty="0" smtClean="0"/>
              <a:t>= </a:t>
            </a:r>
            <a:r>
              <a:rPr lang="en-US" b="1" dirty="0" err="1" smtClean="0"/>
              <a:t>Stream.of</a:t>
            </a:r>
            <a:r>
              <a:rPr lang="en-US" dirty="0"/>
              <a:t>("Java", "8", "Training</a:t>
            </a:r>
            <a:r>
              <a:rPr lang="en-US" dirty="0" smtClean="0"/>
              <a:t>");</a:t>
            </a:r>
          </a:p>
          <a:p>
            <a:r>
              <a:rPr lang="en-US" dirty="0" err="1" smtClean="0"/>
              <a:t>stream.map</a:t>
            </a:r>
            <a:r>
              <a:rPr lang="en-US" dirty="0" smtClean="0"/>
              <a:t>(String</a:t>
            </a:r>
            <a:r>
              <a:rPr lang="en-US" dirty="0"/>
              <a:t>::</a:t>
            </a:r>
            <a:r>
              <a:rPr lang="en-US" dirty="0" err="1"/>
              <a:t>toUpperCase</a:t>
            </a:r>
            <a:r>
              <a:rPr lang="en-US" dirty="0"/>
              <a:t>)</a:t>
            </a:r>
          </a:p>
          <a:p>
            <a:r>
              <a:rPr lang="en-US" dirty="0" smtClean="0"/>
              <a:t>	.</a:t>
            </a:r>
            <a:r>
              <a:rPr lang="en-US" dirty="0" err="1"/>
              <a:t>forEach</a:t>
            </a:r>
            <a:r>
              <a:rPr lang="en-US" dirty="0"/>
              <a:t>(</a:t>
            </a:r>
            <a:r>
              <a:rPr lang="en-US" dirty="0" err="1"/>
              <a:t>System.out</a:t>
            </a:r>
            <a:r>
              <a:rPr lang="en-US" dirty="0"/>
              <a:t>::</a:t>
            </a:r>
            <a:r>
              <a:rPr lang="en-US" dirty="0" err="1"/>
              <a:t>println</a:t>
            </a:r>
            <a:r>
              <a:rPr lang="en-US" dirty="0" smtClean="0"/>
              <a:t>);</a:t>
            </a:r>
          </a:p>
          <a:p>
            <a:endParaRPr lang="en-US" dirty="0"/>
          </a:p>
          <a:p>
            <a:r>
              <a:rPr lang="en-US" b="1" dirty="0"/>
              <a:t>• Empty stream:</a:t>
            </a:r>
          </a:p>
          <a:p>
            <a:r>
              <a:rPr lang="en-US" dirty="0"/>
              <a:t>Stream&lt;String&gt; </a:t>
            </a:r>
            <a:r>
              <a:rPr lang="en-US" dirty="0" err="1"/>
              <a:t>emptyStream</a:t>
            </a:r>
            <a:r>
              <a:rPr lang="en-US" dirty="0"/>
              <a:t> = </a:t>
            </a:r>
            <a:r>
              <a:rPr lang="en-US" dirty="0" err="1"/>
              <a:t>Stream.empty</a:t>
            </a:r>
            <a:r>
              <a:rPr lang="en-US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970033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405" y="766826"/>
            <a:ext cx="4431723" cy="593092"/>
          </a:xfrm>
        </p:spPr>
        <p:txBody>
          <a:bodyPr/>
          <a:lstStyle/>
          <a:p>
            <a:r>
              <a:rPr lang="en-US" b="0" dirty="0"/>
              <a:t>Building streams - arrays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2433307" y="1691014"/>
            <a:ext cx="4946904" cy="3497264"/>
          </a:xfrm>
        </p:spPr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[] numbers = {2, 3, 5, 7, 11, 13</a:t>
            </a:r>
            <a:r>
              <a:rPr lang="en-US" dirty="0" smtClean="0"/>
              <a:t>};</a:t>
            </a:r>
          </a:p>
          <a:p>
            <a:endParaRPr lang="en-US" dirty="0"/>
          </a:p>
          <a:p>
            <a:r>
              <a:rPr lang="en-US" dirty="0" err="1"/>
              <a:t>int</a:t>
            </a:r>
            <a:r>
              <a:rPr lang="en-US" dirty="0"/>
              <a:t> sum = </a:t>
            </a:r>
            <a:r>
              <a:rPr lang="en-US" b="1" dirty="0" err="1"/>
              <a:t>Arrays.stream</a:t>
            </a:r>
            <a:r>
              <a:rPr lang="en-US" dirty="0"/>
              <a:t>(numbers).sum();</a:t>
            </a:r>
          </a:p>
        </p:txBody>
      </p:sp>
    </p:spTree>
    <p:extLst>
      <p:ext uri="{BB962C8B-B14F-4D97-AF65-F5344CB8AC3E}">
        <p14:creationId xmlns:p14="http://schemas.microsoft.com/office/powerpoint/2010/main" val="41985801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Building streams - file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700785" y="1637793"/>
            <a:ext cx="9464040" cy="3930650"/>
          </a:xfrm>
        </p:spPr>
        <p:txBody>
          <a:bodyPr/>
          <a:lstStyle/>
          <a:p>
            <a:r>
              <a:rPr lang="en-US" dirty="0"/>
              <a:t>long </a:t>
            </a:r>
            <a:r>
              <a:rPr lang="en-US" dirty="0" err="1"/>
              <a:t>uniqueWords</a:t>
            </a:r>
            <a:r>
              <a:rPr lang="en-US" dirty="0"/>
              <a:t> =</a:t>
            </a:r>
          </a:p>
          <a:p>
            <a:r>
              <a:rPr lang="en-US" b="1" dirty="0" smtClean="0"/>
              <a:t>	</a:t>
            </a:r>
            <a:r>
              <a:rPr lang="en-US" b="1" dirty="0" err="1" smtClean="0"/>
              <a:t>Files.lines</a:t>
            </a:r>
            <a:r>
              <a:rPr lang="en-US" dirty="0" smtClean="0"/>
              <a:t>(</a:t>
            </a:r>
            <a:r>
              <a:rPr lang="en-US" dirty="0" err="1" smtClean="0"/>
              <a:t>Paths.get</a:t>
            </a:r>
            <a:r>
              <a:rPr lang="en-US" dirty="0"/>
              <a:t>("data.txt"), </a:t>
            </a:r>
            <a:r>
              <a:rPr lang="en-US" dirty="0" err="1"/>
              <a:t>Charset.defaultCharset</a:t>
            </a:r>
            <a:r>
              <a:rPr lang="en-US" dirty="0"/>
              <a:t>())</a:t>
            </a:r>
          </a:p>
          <a:p>
            <a:r>
              <a:rPr lang="en-US" dirty="0" smtClean="0"/>
              <a:t>		.</a:t>
            </a:r>
            <a:r>
              <a:rPr lang="en-US" dirty="0" err="1"/>
              <a:t>flatMap</a:t>
            </a:r>
            <a:r>
              <a:rPr lang="en-US" dirty="0"/>
              <a:t>(line -&gt; </a:t>
            </a:r>
            <a:r>
              <a:rPr lang="en-US" dirty="0" err="1"/>
              <a:t>Arrays.stream</a:t>
            </a:r>
            <a:r>
              <a:rPr lang="en-US" dirty="0"/>
              <a:t>(</a:t>
            </a:r>
            <a:r>
              <a:rPr lang="en-US" dirty="0" err="1"/>
              <a:t>line.split</a:t>
            </a:r>
            <a:r>
              <a:rPr lang="en-US" dirty="0"/>
              <a:t>(" ")))</a:t>
            </a:r>
          </a:p>
          <a:p>
            <a:r>
              <a:rPr lang="en-US" dirty="0" smtClean="0"/>
              <a:t>		.</a:t>
            </a:r>
            <a:r>
              <a:rPr lang="en-US" dirty="0"/>
              <a:t>distinct()</a:t>
            </a:r>
          </a:p>
          <a:p>
            <a:r>
              <a:rPr lang="en-US" dirty="0" smtClean="0"/>
              <a:t>		.</a:t>
            </a:r>
            <a:r>
              <a:rPr lang="en-US" dirty="0"/>
              <a:t>count();</a:t>
            </a:r>
          </a:p>
        </p:txBody>
      </p:sp>
    </p:spTree>
    <p:extLst>
      <p:ext uri="{BB962C8B-B14F-4D97-AF65-F5344CB8AC3E}">
        <p14:creationId xmlns:p14="http://schemas.microsoft.com/office/powerpoint/2010/main" val="38725995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406" y="766826"/>
            <a:ext cx="2919079" cy="593092"/>
          </a:xfrm>
        </p:spPr>
        <p:txBody>
          <a:bodyPr/>
          <a:lstStyle/>
          <a:p>
            <a:r>
              <a:rPr lang="en-US" b="0" dirty="0"/>
              <a:t>Infinite streams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060704" y="1701801"/>
            <a:ext cx="10172447" cy="39306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smtClean="0"/>
              <a:t>stream that doesn’t have a fixed size like when we create a stream from a fixed collection.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Streams produced by </a:t>
            </a:r>
            <a:r>
              <a:rPr lang="en-US" b="1" dirty="0"/>
              <a:t>iterate </a:t>
            </a:r>
            <a:r>
              <a:rPr lang="en-US" dirty="0" smtClean="0"/>
              <a:t>and </a:t>
            </a:r>
            <a:r>
              <a:rPr lang="en-US" b="1" dirty="0" smtClean="0"/>
              <a:t>generate </a:t>
            </a:r>
            <a:r>
              <a:rPr lang="en-US" dirty="0"/>
              <a:t>create values on demand given </a:t>
            </a:r>
            <a:r>
              <a:rPr lang="en-US" dirty="0" smtClean="0"/>
              <a:t>a function </a:t>
            </a:r>
            <a:r>
              <a:rPr lang="en-US" dirty="0"/>
              <a:t>and can therefore calculate </a:t>
            </a:r>
            <a:r>
              <a:rPr lang="en-US" dirty="0" smtClean="0"/>
              <a:t>values forever!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• </a:t>
            </a:r>
            <a:r>
              <a:rPr lang="en-US" dirty="0" smtClean="0"/>
              <a:t>  Takes </a:t>
            </a:r>
            <a:r>
              <a:rPr lang="en-US" dirty="0"/>
              <a:t>a starting value and a lambda of type</a:t>
            </a:r>
          </a:p>
          <a:p>
            <a:r>
              <a:rPr lang="en-US" dirty="0" smtClean="0"/>
              <a:t>			</a:t>
            </a:r>
            <a:r>
              <a:rPr lang="en-US" dirty="0" err="1" smtClean="0"/>
              <a:t>UnaryOperator</a:t>
            </a:r>
            <a:r>
              <a:rPr lang="en-US" dirty="0" smtClean="0"/>
              <a:t>&lt;T</a:t>
            </a:r>
            <a:r>
              <a:rPr lang="en-US" dirty="0"/>
              <a:t>&gt;</a:t>
            </a:r>
          </a:p>
          <a:p>
            <a:r>
              <a:rPr lang="en-US" dirty="0"/>
              <a:t>• </a:t>
            </a:r>
            <a:r>
              <a:rPr lang="en-US" dirty="0" smtClean="0"/>
              <a:t>  Applies </a:t>
            </a:r>
            <a:r>
              <a:rPr lang="en-US" dirty="0"/>
              <a:t>the lambda successively to </a:t>
            </a:r>
            <a:r>
              <a:rPr lang="en-US" dirty="0" smtClean="0"/>
              <a:t>the result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limit allows us to turn an infinite stream </a:t>
            </a:r>
            <a:r>
              <a:rPr lang="en-US" dirty="0" smtClean="0"/>
              <a:t>into a </a:t>
            </a:r>
            <a:r>
              <a:rPr lang="en-US" dirty="0"/>
              <a:t>finite sized stream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927" y="3192902"/>
            <a:ext cx="5449824" cy="182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7566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405" y="766826"/>
            <a:ext cx="2968683" cy="593092"/>
          </a:xfrm>
        </p:spPr>
        <p:txBody>
          <a:bodyPr/>
          <a:lstStyle/>
          <a:p>
            <a:r>
              <a:rPr lang="en-US" b="0" dirty="0"/>
              <a:t>Infinite streams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932689" y="1856231"/>
            <a:ext cx="10305288" cy="312699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Generate</a:t>
            </a:r>
          </a:p>
          <a:p>
            <a:r>
              <a:rPr lang="en-US" dirty="0" smtClean="0"/>
              <a:t>	- Lets </a:t>
            </a:r>
            <a:r>
              <a:rPr lang="en-US" dirty="0"/>
              <a:t>you produce an infinite stream of </a:t>
            </a:r>
            <a:r>
              <a:rPr lang="en-US" dirty="0" smtClean="0"/>
              <a:t>values computed </a:t>
            </a:r>
            <a:r>
              <a:rPr lang="en-US" dirty="0"/>
              <a:t>on </a:t>
            </a:r>
            <a:r>
              <a:rPr lang="en-US" dirty="0" smtClean="0"/>
              <a:t>demand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743" y="3838794"/>
            <a:ext cx="5729097" cy="114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54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Workshop: 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32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405" y="766826"/>
            <a:ext cx="2026851" cy="593092"/>
          </a:xfrm>
        </p:spPr>
        <p:txBody>
          <a:bodyPr/>
          <a:lstStyle/>
          <a:p>
            <a:r>
              <a:rPr lang="en-US" b="0" dirty="0"/>
              <a:t>Collectors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923544" y="1701801"/>
            <a:ext cx="10309607" cy="39306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Most </a:t>
            </a:r>
            <a:r>
              <a:rPr lang="en-US" dirty="0"/>
              <a:t>terminal operations that you’ve seen so </a:t>
            </a:r>
            <a:r>
              <a:rPr lang="en-US" dirty="0" smtClean="0"/>
              <a:t>far were </a:t>
            </a:r>
            <a:r>
              <a:rPr lang="en-US" dirty="0"/>
              <a:t>returning a single </a:t>
            </a:r>
            <a:r>
              <a:rPr lang="en-US" dirty="0" smtClean="0"/>
              <a:t>value </a:t>
            </a:r>
            <a:r>
              <a:rPr lang="en-US" dirty="0"/>
              <a:t>E.g. </a:t>
            </a:r>
            <a:r>
              <a:rPr lang="en-US" dirty="0" err="1"/>
              <a:t>boolean</a:t>
            </a:r>
            <a:r>
              <a:rPr lang="en-US" dirty="0"/>
              <a:t>, </a:t>
            </a:r>
            <a:r>
              <a:rPr lang="en-US" dirty="0" err="1" smtClean="0"/>
              <a:t>int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collect(</a:t>
            </a:r>
            <a:r>
              <a:rPr lang="en-US" b="1" dirty="0" err="1" smtClean="0"/>
              <a:t>toList</a:t>
            </a:r>
            <a:r>
              <a:rPr lang="en-US" b="1" dirty="0"/>
              <a:t>()) </a:t>
            </a:r>
            <a:r>
              <a:rPr lang="en-US" dirty="0"/>
              <a:t>was returning a </a:t>
            </a:r>
            <a:r>
              <a:rPr lang="en-US" b="1" dirty="0" smtClean="0"/>
              <a:t>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collect </a:t>
            </a:r>
            <a:r>
              <a:rPr lang="en-US" dirty="0"/>
              <a:t>takes a recipe to accumulate the </a:t>
            </a:r>
            <a:r>
              <a:rPr lang="en-US" dirty="0" smtClean="0"/>
              <a:t>elements of a </a:t>
            </a:r>
            <a:r>
              <a:rPr lang="en-US" dirty="0"/>
              <a:t>stream into a </a:t>
            </a:r>
            <a:r>
              <a:rPr lang="en-US" dirty="0" smtClean="0"/>
              <a:t>container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</a:t>
            </a:r>
            <a:r>
              <a:rPr lang="en-US" dirty="0"/>
              <a:t>recipe is a Collector object and is the </a:t>
            </a:r>
            <a:r>
              <a:rPr lang="en-US" dirty="0" smtClean="0"/>
              <a:t>parameter passed </a:t>
            </a:r>
            <a:r>
              <a:rPr lang="en-US" dirty="0"/>
              <a:t>to the method </a:t>
            </a:r>
            <a:r>
              <a:rPr lang="en-US" b="1" dirty="0"/>
              <a:t>collect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5055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405" y="766826"/>
            <a:ext cx="3380163" cy="593092"/>
          </a:xfrm>
        </p:spPr>
        <p:txBody>
          <a:bodyPr/>
          <a:lstStyle/>
          <a:p>
            <a:r>
              <a:rPr lang="en-US" b="0" dirty="0"/>
              <a:t>Collect vs. Reduce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713309" y="1359918"/>
            <a:ext cx="6912863" cy="39306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Reduce </a:t>
            </a:r>
            <a:r>
              <a:rPr lang="en-US" dirty="0"/>
              <a:t>is an immutable reduction</a:t>
            </a:r>
          </a:p>
          <a:p>
            <a:r>
              <a:rPr lang="en-US" dirty="0" smtClean="0"/>
              <a:t>	○ </a:t>
            </a:r>
            <a:r>
              <a:rPr lang="en-US" dirty="0"/>
              <a:t>combine values and </a:t>
            </a:r>
            <a:r>
              <a:rPr lang="en-US" i="1" dirty="0"/>
              <a:t>produce a new </a:t>
            </a:r>
            <a:r>
              <a:rPr lang="en-US" i="1" dirty="0" smtClean="0"/>
              <a:t>value</a:t>
            </a:r>
          </a:p>
          <a:p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Collect </a:t>
            </a:r>
            <a:r>
              <a:rPr lang="en-US" dirty="0"/>
              <a:t>is a mutable reduction</a:t>
            </a:r>
          </a:p>
          <a:p>
            <a:r>
              <a:rPr lang="en-US" dirty="0" smtClean="0"/>
              <a:t>	○ </a:t>
            </a:r>
            <a:r>
              <a:rPr lang="en-US" dirty="0"/>
              <a:t>accumulates elements into a container</a:t>
            </a:r>
          </a:p>
          <a:p>
            <a:r>
              <a:rPr lang="en-US" dirty="0" smtClean="0"/>
              <a:t>	○ </a:t>
            </a:r>
            <a:r>
              <a:rPr lang="en-US" dirty="0"/>
              <a:t>Collectors </a:t>
            </a:r>
            <a:r>
              <a:rPr lang="en-US" dirty="0" smtClean="0"/>
              <a:t>let </a:t>
            </a:r>
            <a:r>
              <a:rPr lang="en-US" dirty="0"/>
              <a:t>you abstract and re-use </a:t>
            </a:r>
            <a:r>
              <a:rPr lang="en-US" dirty="0" smtClean="0"/>
              <a:t>reduction strategies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2968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405" y="766826"/>
            <a:ext cx="4605459" cy="593092"/>
          </a:xfrm>
        </p:spPr>
        <p:txBody>
          <a:bodyPr/>
          <a:lstStyle/>
          <a:p>
            <a:r>
              <a:rPr lang="en-US" b="0" dirty="0"/>
              <a:t>Collecting to lists and sets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896112" y="1701801"/>
            <a:ext cx="10337039" cy="39306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You’ve </a:t>
            </a:r>
            <a:r>
              <a:rPr lang="en-US" dirty="0"/>
              <a:t>seen </a:t>
            </a:r>
            <a:r>
              <a:rPr lang="en-US" b="1" dirty="0" err="1"/>
              <a:t>toList</a:t>
            </a:r>
            <a:r>
              <a:rPr lang="en-US" b="1" dirty="0"/>
              <a:t>() </a:t>
            </a:r>
            <a:r>
              <a:rPr lang="en-US" dirty="0"/>
              <a:t>already</a:t>
            </a:r>
            <a:r>
              <a:rPr lang="en-US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You </a:t>
            </a:r>
            <a:r>
              <a:rPr lang="en-US" dirty="0"/>
              <a:t>can also use </a:t>
            </a:r>
            <a:r>
              <a:rPr lang="en-US" b="1" dirty="0" err="1"/>
              <a:t>toSet</a:t>
            </a:r>
            <a:r>
              <a:rPr lang="en-US" b="1" dirty="0" smtClean="0"/>
              <a:t>():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515" y="2487317"/>
            <a:ext cx="7521893" cy="12146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515" y="4308945"/>
            <a:ext cx="7577265" cy="132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4294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405" y="766826"/>
            <a:ext cx="3182127" cy="593092"/>
          </a:xfrm>
        </p:spPr>
        <p:txBody>
          <a:bodyPr/>
          <a:lstStyle/>
          <a:p>
            <a:r>
              <a:rPr lang="en-US" b="0" dirty="0"/>
              <a:t>Flexible collection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164405" y="1701801"/>
            <a:ext cx="8017173" cy="107897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use </a:t>
            </a:r>
            <a:r>
              <a:rPr lang="en-US" b="1" dirty="0" err="1"/>
              <a:t>toCollection</a:t>
            </a:r>
            <a:r>
              <a:rPr lang="en-US" dirty="0"/>
              <a:t>(supplier) for </a:t>
            </a:r>
            <a:r>
              <a:rPr lang="en-US" dirty="0" smtClean="0"/>
              <a:t>more flexibility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048" y="2940485"/>
            <a:ext cx="821055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72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21892" y="812520"/>
            <a:ext cx="3990188" cy="522504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b="0" dirty="0"/>
              <a:t>S</a:t>
            </a:r>
            <a:r>
              <a:rPr lang="en-US" b="0" dirty="0" smtClean="0"/>
              <a:t>o </a:t>
            </a:r>
            <a:r>
              <a:rPr lang="en-US" b="0" dirty="0"/>
              <a:t>what’s </a:t>
            </a:r>
            <a:r>
              <a:rPr lang="en-US" b="0" dirty="0" smtClean="0"/>
              <a:t>a Stream</a:t>
            </a:r>
            <a:r>
              <a:rPr lang="en-US" b="0" dirty="0"/>
              <a:t>?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950976" y="1664208"/>
            <a:ext cx="10296144" cy="399567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Informally</a:t>
            </a:r>
            <a:r>
              <a:rPr lang="en-US" dirty="0"/>
              <a:t>: A fancy iterator with </a:t>
            </a:r>
            <a:r>
              <a:rPr lang="en-US" dirty="0" smtClean="0"/>
              <a:t>database-like Operations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More </a:t>
            </a:r>
            <a:r>
              <a:rPr lang="en-US" i="1" dirty="0"/>
              <a:t>formally</a:t>
            </a:r>
            <a:r>
              <a:rPr lang="en-US" dirty="0"/>
              <a:t>: A sequence of elements </a:t>
            </a:r>
            <a:r>
              <a:rPr lang="en-US" dirty="0" smtClean="0"/>
              <a:t>from a </a:t>
            </a:r>
            <a:r>
              <a:rPr lang="en-US" dirty="0"/>
              <a:t>source that supports aggregate operations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Sequence </a:t>
            </a:r>
            <a:r>
              <a:rPr lang="en-US" b="1" dirty="0"/>
              <a:t>of elements</a:t>
            </a:r>
            <a:r>
              <a:rPr lang="en-US" dirty="0"/>
              <a:t>: a stream </a:t>
            </a:r>
            <a:r>
              <a:rPr lang="en-US" dirty="0" smtClean="0"/>
              <a:t>provides an </a:t>
            </a:r>
            <a:r>
              <a:rPr lang="en-US" dirty="0"/>
              <a:t>interface to a sequenced set of values of </a:t>
            </a:r>
            <a:r>
              <a:rPr lang="en-US" dirty="0" smtClean="0"/>
              <a:t>a specific </a:t>
            </a:r>
            <a:r>
              <a:rPr lang="en-US" dirty="0"/>
              <a:t>element type. </a:t>
            </a:r>
            <a:r>
              <a:rPr lang="en-US" dirty="0"/>
              <a:t>A stream gets/computes elements on demand. It never stores the </a:t>
            </a:r>
            <a:r>
              <a:rPr lang="en-US" dirty="0" smtClean="0"/>
              <a:t>elements.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You </a:t>
            </a:r>
            <a:r>
              <a:rPr lang="en-US" dirty="0"/>
              <a:t>can turn a collection into a Stream by calling </a:t>
            </a:r>
            <a:r>
              <a:rPr lang="en-US" dirty="0" smtClean="0"/>
              <a:t>the method </a:t>
            </a:r>
            <a:r>
              <a:rPr lang="en-US" dirty="0"/>
              <a:t>.stream</a:t>
            </a:r>
            <a:r>
              <a:rPr lang="en-US" dirty="0" smtClean="0"/>
              <a:t>()</a:t>
            </a:r>
          </a:p>
          <a:p>
            <a:endParaRPr lang="en-US" dirty="0"/>
          </a:p>
          <a:p>
            <a:r>
              <a:rPr lang="en-US" dirty="0"/>
              <a:t>Stream&lt;Integer&gt; stream = </a:t>
            </a:r>
            <a:r>
              <a:rPr lang="en-US" dirty="0" err="1"/>
              <a:t>numbers.stream</a:t>
            </a:r>
            <a:r>
              <a:rPr lang="en-US" dirty="0" smtClean="0"/>
              <a:t>();</a:t>
            </a:r>
          </a:p>
          <a:p>
            <a:r>
              <a:rPr lang="en-US" dirty="0"/>
              <a:t>Stream&lt;String&gt; stream = </a:t>
            </a:r>
            <a:r>
              <a:rPr lang="en-US" dirty="0" err="1"/>
              <a:t>Stream.of</a:t>
            </a:r>
            <a:r>
              <a:rPr lang="en-US" dirty="0"/>
              <a:t>(“test”,”test1,”test2”);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3958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405" y="766826"/>
            <a:ext cx="1853115" cy="593092"/>
          </a:xfrm>
        </p:spPr>
        <p:txBody>
          <a:bodyPr/>
          <a:lstStyle/>
          <a:p>
            <a:r>
              <a:rPr lang="en-US" b="0" dirty="0"/>
              <a:t>Grouping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996696" y="1701801"/>
            <a:ext cx="10236455" cy="39306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"</a:t>
            </a:r>
            <a:r>
              <a:rPr lang="en-US" dirty="0"/>
              <a:t>GROUP BY" operation inspired from </a:t>
            </a:r>
            <a:r>
              <a:rPr lang="en-US" dirty="0" smtClean="0"/>
              <a:t>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Groups Stream elements according to a </a:t>
            </a:r>
            <a:r>
              <a:rPr lang="en-US" dirty="0" smtClean="0"/>
              <a:t>classification function</a:t>
            </a:r>
            <a:r>
              <a:rPr lang="en-US" dirty="0"/>
              <a:t>, and returns the results in a </a:t>
            </a:r>
            <a:r>
              <a:rPr lang="en-US" b="1" dirty="0"/>
              <a:t>Map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511" y="2510894"/>
            <a:ext cx="7392353" cy="8670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810" y="3377945"/>
            <a:ext cx="8931910" cy="293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835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405" y="766826"/>
            <a:ext cx="2180044" cy="593092"/>
          </a:xfrm>
        </p:spPr>
        <p:txBody>
          <a:bodyPr/>
          <a:lstStyle/>
          <a:p>
            <a:r>
              <a:rPr lang="en-US" b="0" dirty="0"/>
              <a:t>Partitioning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164406" y="1551489"/>
            <a:ext cx="9545348" cy="171780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Special </a:t>
            </a:r>
            <a:r>
              <a:rPr lang="en-US" dirty="0"/>
              <a:t>case of grouping, which takes a </a:t>
            </a:r>
            <a:r>
              <a:rPr lang="en-US" dirty="0" smtClean="0"/>
              <a:t>partitioning function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/>
              <a:t>A partitioning function is a Predicate (a </a:t>
            </a:r>
            <a:r>
              <a:rPr lang="en-US" dirty="0" smtClean="0"/>
              <a:t>function that </a:t>
            </a:r>
            <a:r>
              <a:rPr lang="en-US" dirty="0"/>
              <a:t>returns a </a:t>
            </a:r>
            <a:r>
              <a:rPr lang="en-US" dirty="0" err="1"/>
              <a:t>boolean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175" y="2918614"/>
            <a:ext cx="7774226" cy="312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921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405" y="766826"/>
            <a:ext cx="4522411" cy="593092"/>
          </a:xfrm>
        </p:spPr>
        <p:txBody>
          <a:bodyPr/>
          <a:lstStyle/>
          <a:p>
            <a:r>
              <a:rPr lang="en-US" dirty="0" smtClean="0"/>
              <a:t>Maximum and minimum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18" y="1678961"/>
            <a:ext cx="7364260" cy="38578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178" y="2134839"/>
            <a:ext cx="344805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436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405" y="766826"/>
            <a:ext cx="1697667" cy="593092"/>
          </a:xfrm>
        </p:spPr>
        <p:txBody>
          <a:bodyPr/>
          <a:lstStyle/>
          <a:p>
            <a:r>
              <a:rPr lang="en-US" b="0" dirty="0"/>
              <a:t>Counting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856232" y="1701801"/>
            <a:ext cx="9376919" cy="39306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long </a:t>
            </a:r>
            <a:r>
              <a:rPr lang="en-US" dirty="0" err="1"/>
              <a:t>howManyDishes</a:t>
            </a:r>
            <a:r>
              <a:rPr lang="en-US" dirty="0"/>
              <a:t> = </a:t>
            </a:r>
            <a:r>
              <a:rPr lang="en-US" dirty="0" err="1"/>
              <a:t>menu.stream</a:t>
            </a:r>
            <a:r>
              <a:rPr lang="en-US" dirty="0"/>
              <a:t>().collect(</a:t>
            </a:r>
            <a:r>
              <a:rPr lang="en-US" b="1" dirty="0"/>
              <a:t>counting</a:t>
            </a:r>
            <a:r>
              <a:rPr lang="en-US" b="1" dirty="0" smtClean="0"/>
              <a:t>()</a:t>
            </a:r>
            <a:r>
              <a:rPr lang="en-US" dirty="0" smtClean="0"/>
              <a:t>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long </a:t>
            </a:r>
            <a:r>
              <a:rPr lang="en-US" dirty="0" err="1"/>
              <a:t>howManyDishes</a:t>
            </a:r>
            <a:r>
              <a:rPr lang="en-US" dirty="0"/>
              <a:t> = </a:t>
            </a:r>
            <a:r>
              <a:rPr lang="en-US" dirty="0" err="1"/>
              <a:t>menu.stream</a:t>
            </a:r>
            <a:r>
              <a:rPr lang="en-US" dirty="0"/>
              <a:t>().count</a:t>
            </a:r>
            <a:r>
              <a:rPr lang="en-US" dirty="0" smtClean="0"/>
              <a:t>();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counting </a:t>
            </a:r>
            <a:r>
              <a:rPr lang="en-US" dirty="0"/>
              <a:t>Collector can be useful especially when used </a:t>
            </a:r>
            <a:r>
              <a:rPr lang="en-US" dirty="0" smtClean="0"/>
              <a:t>in combination </a:t>
            </a:r>
            <a:r>
              <a:rPr lang="en-US" dirty="0"/>
              <a:t>with other </a:t>
            </a:r>
            <a:r>
              <a:rPr lang="en-US" dirty="0" smtClean="0"/>
              <a:t>Collectors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8525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405" y="766826"/>
            <a:ext cx="3343587" cy="593092"/>
          </a:xfrm>
        </p:spPr>
        <p:txBody>
          <a:bodyPr/>
          <a:lstStyle/>
          <a:p>
            <a:r>
              <a:rPr lang="en-US" b="0" dirty="0"/>
              <a:t>Sum and Average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941832" y="1701801"/>
            <a:ext cx="10291319" cy="39306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Sum </a:t>
            </a:r>
            <a:r>
              <a:rPr lang="en-US" dirty="0"/>
              <a:t>the values of using an extraction function which returns </a:t>
            </a:r>
            <a:r>
              <a:rPr lang="en-US" dirty="0" smtClean="0"/>
              <a:t>a number</a:t>
            </a:r>
            <a:r>
              <a:rPr lang="en-US" dirty="0"/>
              <a:t>. (</a:t>
            </a:r>
            <a:r>
              <a:rPr lang="en-US" b="1" dirty="0" err="1"/>
              <a:t>summingInt</a:t>
            </a:r>
            <a:r>
              <a:rPr lang="en-US" dirty="0"/>
              <a:t>, </a:t>
            </a:r>
            <a:r>
              <a:rPr lang="en-US" b="1" dirty="0" err="1"/>
              <a:t>summingLong</a:t>
            </a:r>
            <a:r>
              <a:rPr lang="en-US" b="1" dirty="0"/>
              <a:t>, </a:t>
            </a:r>
            <a:r>
              <a:rPr lang="en-US" b="1" dirty="0" err="1"/>
              <a:t>summingDouble</a:t>
            </a:r>
            <a:r>
              <a:rPr lang="en-US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Calculate the average value using an extraction function which </a:t>
            </a:r>
            <a:r>
              <a:rPr lang="en-US" dirty="0" smtClean="0"/>
              <a:t>returns a </a:t>
            </a:r>
            <a:r>
              <a:rPr lang="en-US" dirty="0"/>
              <a:t>number. </a:t>
            </a:r>
            <a:r>
              <a:rPr lang="en-US" b="1" dirty="0"/>
              <a:t>(</a:t>
            </a:r>
            <a:r>
              <a:rPr lang="en-US" b="1" dirty="0" err="1"/>
              <a:t>averagingInt</a:t>
            </a:r>
            <a:r>
              <a:rPr lang="en-US" b="1" dirty="0"/>
              <a:t>, </a:t>
            </a:r>
            <a:r>
              <a:rPr lang="en-US" b="1" dirty="0" err="1"/>
              <a:t>averagingLong</a:t>
            </a:r>
            <a:r>
              <a:rPr lang="en-US" b="1" dirty="0"/>
              <a:t>, </a:t>
            </a:r>
            <a:r>
              <a:rPr lang="en-US" b="1" dirty="0" err="1"/>
              <a:t>averagingDouble</a:t>
            </a:r>
            <a:r>
              <a:rPr lang="en-US" dirty="0" smtClean="0"/>
              <a:t>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041" y="2609851"/>
            <a:ext cx="9486900" cy="990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041" y="4508501"/>
            <a:ext cx="97155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1003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405" y="766826"/>
            <a:ext cx="3507803" cy="593092"/>
          </a:xfrm>
        </p:spPr>
        <p:txBody>
          <a:bodyPr/>
          <a:lstStyle/>
          <a:p>
            <a:r>
              <a:rPr lang="en-US" b="0" dirty="0"/>
              <a:t>Summary statistics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039660" y="1701801"/>
            <a:ext cx="10283869" cy="132949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Returns summary statistics in a single operation using an </a:t>
            </a:r>
            <a:r>
              <a:rPr lang="en-US" dirty="0" smtClean="0"/>
              <a:t>extraction function </a:t>
            </a:r>
            <a:r>
              <a:rPr lang="en-US" dirty="0"/>
              <a:t>that returns a </a:t>
            </a:r>
            <a:r>
              <a:rPr lang="en-US" dirty="0" smtClean="0"/>
              <a:t>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 smtClean="0"/>
              <a:t>summarizingInt</a:t>
            </a:r>
            <a:r>
              <a:rPr lang="en-US" b="1" dirty="0"/>
              <a:t>, </a:t>
            </a:r>
            <a:r>
              <a:rPr lang="en-US" b="1" dirty="0" err="1"/>
              <a:t>summarizingLong</a:t>
            </a:r>
            <a:r>
              <a:rPr lang="en-US" b="1" dirty="0"/>
              <a:t>, </a:t>
            </a:r>
            <a:r>
              <a:rPr lang="en-US" b="1" dirty="0" err="1"/>
              <a:t>summarizingDouble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812" y="2877469"/>
            <a:ext cx="8171899" cy="302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165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405" y="766826"/>
            <a:ext cx="3820954" cy="593092"/>
          </a:xfrm>
        </p:spPr>
        <p:txBody>
          <a:bodyPr/>
          <a:lstStyle/>
          <a:p>
            <a:r>
              <a:rPr lang="en-US" b="0" dirty="0"/>
              <a:t>Composing collectors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064712" y="1701801"/>
            <a:ext cx="10183661" cy="10539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collectors </a:t>
            </a:r>
            <a:r>
              <a:rPr lang="en-US" b="1" dirty="0" err="1"/>
              <a:t>groupingBy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 err="1" smtClean="0"/>
              <a:t>partitioningBy</a:t>
            </a:r>
            <a:r>
              <a:rPr lang="en-US" b="1" dirty="0"/>
              <a:t> </a:t>
            </a:r>
            <a:r>
              <a:rPr lang="en-US" dirty="0" smtClean="0"/>
              <a:t>accept </a:t>
            </a:r>
            <a:r>
              <a:rPr lang="en-US" dirty="0"/>
              <a:t>other collectors as argument to create </a:t>
            </a:r>
            <a:r>
              <a:rPr lang="en-US" dirty="0" smtClean="0"/>
              <a:t>more complex </a:t>
            </a:r>
            <a:r>
              <a:rPr lang="en-US" dirty="0"/>
              <a:t>queries.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954" y="2746880"/>
            <a:ext cx="86391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3094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405" y="766826"/>
            <a:ext cx="3883584" cy="593092"/>
          </a:xfrm>
        </p:spPr>
        <p:txBody>
          <a:bodyPr/>
          <a:lstStyle/>
          <a:p>
            <a:r>
              <a:rPr lang="en-US" b="0" dirty="0"/>
              <a:t>Composing collectors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05" y="2098893"/>
            <a:ext cx="1053465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018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405" y="766826"/>
            <a:ext cx="3808428" cy="593092"/>
          </a:xfrm>
        </p:spPr>
        <p:txBody>
          <a:bodyPr/>
          <a:lstStyle/>
          <a:p>
            <a:r>
              <a:rPr lang="en-US" b="0" dirty="0"/>
              <a:t>Composing collectors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976" y="2202035"/>
            <a:ext cx="10432028" cy="236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727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Workshop: 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98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405" y="766826"/>
            <a:ext cx="4020243" cy="593092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b="0" dirty="0"/>
              <a:t>So what’s a Stream?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905256" y="1701801"/>
            <a:ext cx="10355327" cy="39306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Source</a:t>
            </a:r>
            <a:r>
              <a:rPr lang="en-US" dirty="0"/>
              <a:t>: Streams </a:t>
            </a:r>
            <a:r>
              <a:rPr lang="en-US" dirty="0" smtClean="0"/>
              <a:t>consume </a:t>
            </a:r>
            <a:r>
              <a:rPr lang="en-US" dirty="0"/>
              <a:t>from a </a:t>
            </a:r>
            <a:r>
              <a:rPr lang="en-US" dirty="0" err="1" smtClean="0"/>
              <a:t>dataproviding</a:t>
            </a:r>
            <a:r>
              <a:rPr lang="en-US" dirty="0"/>
              <a:t> </a:t>
            </a:r>
            <a:r>
              <a:rPr lang="en-US" dirty="0" smtClean="0"/>
              <a:t>source </a:t>
            </a:r>
            <a:r>
              <a:rPr lang="en-US" dirty="0"/>
              <a:t>such as Collections, </a:t>
            </a:r>
            <a:r>
              <a:rPr lang="en-US" dirty="0" smtClean="0"/>
              <a:t>Arrays, or </a:t>
            </a:r>
            <a:r>
              <a:rPr lang="en-US" dirty="0"/>
              <a:t>IO resources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Aggregate </a:t>
            </a:r>
            <a:r>
              <a:rPr lang="en-US" b="1" dirty="0"/>
              <a:t>operations</a:t>
            </a:r>
            <a:r>
              <a:rPr lang="en-US" dirty="0"/>
              <a:t>: Streams </a:t>
            </a:r>
            <a:r>
              <a:rPr lang="en-US" dirty="0" smtClean="0"/>
              <a:t>support database-like </a:t>
            </a:r>
            <a:r>
              <a:rPr lang="en-US" dirty="0"/>
              <a:t>operations and </a:t>
            </a:r>
            <a:r>
              <a:rPr lang="en-US" dirty="0" smtClean="0"/>
              <a:t>common operations </a:t>
            </a:r>
            <a:r>
              <a:rPr lang="en-US" dirty="0"/>
              <a:t>from functional </a:t>
            </a:r>
            <a:r>
              <a:rPr lang="en-US" dirty="0" smtClean="0"/>
              <a:t>programing languages </a:t>
            </a:r>
            <a:r>
              <a:rPr lang="en-US" dirty="0"/>
              <a:t>such as filter, map, </a:t>
            </a:r>
            <a:r>
              <a:rPr lang="en-US" dirty="0" smtClean="0"/>
              <a:t>reduce, find</a:t>
            </a:r>
            <a:r>
              <a:rPr lang="en-US" dirty="0"/>
              <a:t>, match, sorted etc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Pipelining</a:t>
            </a:r>
            <a:r>
              <a:rPr lang="en-US" dirty="0"/>
              <a:t>: Many stream operations return </a:t>
            </a:r>
            <a:r>
              <a:rPr lang="en-US" dirty="0" smtClean="0"/>
              <a:t>a stream </a:t>
            </a:r>
            <a:r>
              <a:rPr lang="en-US" dirty="0"/>
              <a:t>themselves. This allows operations </a:t>
            </a:r>
            <a:r>
              <a:rPr lang="en-US" dirty="0" smtClean="0"/>
              <a:t>to be </a:t>
            </a:r>
            <a:r>
              <a:rPr lang="en-US" dirty="0"/>
              <a:t>chained and form a larger pipeline as </a:t>
            </a:r>
            <a:r>
              <a:rPr lang="en-US" dirty="0" smtClean="0"/>
              <a:t>well as </a:t>
            </a:r>
            <a:r>
              <a:rPr lang="en-US" dirty="0"/>
              <a:t>certain </a:t>
            </a:r>
            <a:r>
              <a:rPr lang="en-US" dirty="0" err="1"/>
              <a:t>optimisations</a:t>
            </a:r>
            <a:r>
              <a:rPr lang="en-US" dirty="0"/>
              <a:t> (more later</a:t>
            </a:r>
            <a:r>
              <a:rPr lang="en-US" dirty="0" smtClean="0"/>
              <a:t>).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Internal </a:t>
            </a:r>
            <a:r>
              <a:rPr lang="en-US" b="1" dirty="0"/>
              <a:t>iteration</a:t>
            </a:r>
            <a:r>
              <a:rPr lang="en-US" dirty="0"/>
              <a:t>: In contrast to </a:t>
            </a:r>
            <a:r>
              <a:rPr lang="en-US" dirty="0" smtClean="0"/>
              <a:t>collections, that </a:t>
            </a:r>
            <a:r>
              <a:rPr lang="en-US" dirty="0"/>
              <a:t>are iterated explicitly (“</a:t>
            </a:r>
            <a:r>
              <a:rPr lang="en-US" dirty="0" smtClean="0"/>
              <a:t>external iteration</a:t>
            </a:r>
            <a:r>
              <a:rPr lang="en-US" dirty="0"/>
              <a:t>”), stream operations do </a:t>
            </a:r>
            <a:r>
              <a:rPr lang="en-US" dirty="0" smtClean="0"/>
              <a:t>the iteration </a:t>
            </a:r>
            <a:r>
              <a:rPr lang="en-US" dirty="0"/>
              <a:t>behind the scene for you.</a:t>
            </a:r>
          </a:p>
        </p:txBody>
      </p:sp>
    </p:spTree>
    <p:extLst>
      <p:ext uri="{BB962C8B-B14F-4D97-AF65-F5344CB8AC3E}">
        <p14:creationId xmlns:p14="http://schemas.microsoft.com/office/powerpoint/2010/main" val="116363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9406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725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Streams vs Collections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491" y="1825752"/>
            <a:ext cx="8033425" cy="450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46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405" y="766826"/>
            <a:ext cx="2755842" cy="593092"/>
          </a:xfrm>
        </p:spPr>
        <p:txBody>
          <a:bodyPr/>
          <a:lstStyle/>
          <a:p>
            <a:r>
              <a:rPr lang="en-US" b="0" dirty="0"/>
              <a:t>Eager vs Lazy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982134" y="1690512"/>
            <a:ext cx="9867195" cy="393065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Eager </a:t>
            </a:r>
            <a:r>
              <a:rPr lang="en-US" dirty="0"/>
              <a:t>evaluation: evaluate first </a:t>
            </a:r>
            <a:r>
              <a:rPr lang="en-US" dirty="0" smtClean="0"/>
              <a:t>operation and </a:t>
            </a:r>
            <a:r>
              <a:rPr lang="en-US" dirty="0"/>
              <a:t>start the next one </a:t>
            </a:r>
            <a:r>
              <a:rPr lang="en-US" b="1" dirty="0"/>
              <a:t>only </a:t>
            </a:r>
            <a:r>
              <a:rPr lang="en-US" dirty="0" smtClean="0"/>
              <a:t>when completed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Lazy </a:t>
            </a:r>
            <a:r>
              <a:rPr lang="en-US" dirty="0"/>
              <a:t>evaluation: evaluate </a:t>
            </a:r>
            <a:r>
              <a:rPr lang="en-US" b="1" dirty="0"/>
              <a:t>only </a:t>
            </a:r>
            <a:r>
              <a:rPr lang="en-US" dirty="0"/>
              <a:t>when </a:t>
            </a:r>
            <a:r>
              <a:rPr lang="en-US" dirty="0" smtClean="0"/>
              <a:t>we actually </a:t>
            </a:r>
            <a:r>
              <a:rPr lang="en-US" b="1" dirty="0"/>
              <a:t>need </a:t>
            </a:r>
            <a:r>
              <a:rPr lang="en-US" dirty="0"/>
              <a:t>to iterate the result of </a:t>
            </a:r>
            <a:r>
              <a:rPr lang="en-US" dirty="0" smtClean="0"/>
              <a:t>an operation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I</a:t>
            </a:r>
            <a:r>
              <a:rPr lang="en-US" i="1" dirty="0" smtClean="0"/>
              <a:t>ntermediate </a:t>
            </a:r>
            <a:r>
              <a:rPr lang="en-US" i="1" dirty="0"/>
              <a:t>operations </a:t>
            </a:r>
            <a:r>
              <a:rPr lang="en-US" dirty="0"/>
              <a:t>are lazy because </a:t>
            </a:r>
            <a:r>
              <a:rPr lang="en-US" dirty="0" smtClean="0"/>
              <a:t>it enables optimizations</a:t>
            </a:r>
            <a:endParaRPr lang="en-US" dirty="0"/>
          </a:p>
          <a:p>
            <a:r>
              <a:rPr lang="en-US" dirty="0" smtClean="0"/>
              <a:t>	- a </a:t>
            </a:r>
            <a:r>
              <a:rPr lang="en-US" dirty="0"/>
              <a:t>pipeline of three operations could be merged </a:t>
            </a:r>
            <a:r>
              <a:rPr lang="en-US" dirty="0" smtClean="0"/>
              <a:t>to 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90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Streams vs Collections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664" y="1595357"/>
            <a:ext cx="8183880" cy="403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80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Internal and External Iteration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88" y="1586189"/>
            <a:ext cx="4544568" cy="19561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32" y="3542292"/>
            <a:ext cx="4587154" cy="31293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5442" y="1586189"/>
            <a:ext cx="6084189" cy="11062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5393" y="3533423"/>
            <a:ext cx="4315968" cy="31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560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8">
      <a:dk1>
        <a:srgbClr val="565A5C"/>
      </a:dk1>
      <a:lt1>
        <a:sysClr val="window" lastClr="FFFFFF"/>
      </a:lt1>
      <a:dk2>
        <a:srgbClr val="E60000"/>
      </a:dk2>
      <a:lt2>
        <a:srgbClr val="FFFFFF"/>
      </a:lt2>
      <a:accent1>
        <a:srgbClr val="E83424"/>
      </a:accent1>
      <a:accent2>
        <a:srgbClr val="98C000"/>
      </a:accent2>
      <a:accent3>
        <a:srgbClr val="00A3CA"/>
      </a:accent3>
      <a:accent4>
        <a:srgbClr val="FBC100"/>
      </a:accent4>
      <a:accent5>
        <a:srgbClr val="F18E00"/>
      </a:accent5>
      <a:accent6>
        <a:srgbClr val="6A1485"/>
      </a:accent6>
      <a:hlink>
        <a:srgbClr val="00A3CA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2441</TotalTime>
  <Words>920</Words>
  <Application>Microsoft Office PowerPoint</Application>
  <PresentationFormat>Widescreen</PresentationFormat>
  <Paragraphs>251</Paragraphs>
  <Slides>51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1_Office Theme</vt:lpstr>
      <vt:lpstr>Java 8</vt:lpstr>
      <vt:lpstr>Topics - Streams - Common Stream Operations - Primitive Streams - Collectors </vt:lpstr>
      <vt:lpstr>Collections</vt:lpstr>
      <vt:lpstr> So what’s a Stream?</vt:lpstr>
      <vt:lpstr> So what’s a Stream?</vt:lpstr>
      <vt:lpstr>Streams vs Collections</vt:lpstr>
      <vt:lpstr>Eager vs Lazy</vt:lpstr>
      <vt:lpstr>Streams vs Collections</vt:lpstr>
      <vt:lpstr>Internal and External Iteration</vt:lpstr>
      <vt:lpstr>Pipelining</vt:lpstr>
      <vt:lpstr>Two types of operations</vt:lpstr>
      <vt:lpstr>Common Stream Operations</vt:lpstr>
      <vt:lpstr>Common Stream Operations</vt:lpstr>
      <vt:lpstr>Common Stream Operations</vt:lpstr>
      <vt:lpstr>Workshop:  </vt:lpstr>
      <vt:lpstr>Checking a predicate matches all/no elements</vt:lpstr>
      <vt:lpstr>Finding an element</vt:lpstr>
      <vt:lpstr>The Reduce Pattern</vt:lpstr>
      <vt:lpstr>Summing: an example of reduce</vt:lpstr>
      <vt:lpstr>PowerPoint Presentation</vt:lpstr>
      <vt:lpstr>Reduce more examples</vt:lpstr>
      <vt:lpstr>Reduce:max</vt:lpstr>
      <vt:lpstr>One Argument Reduce</vt:lpstr>
      <vt:lpstr>Summary of operations</vt:lpstr>
      <vt:lpstr>Summary of operations</vt:lpstr>
      <vt:lpstr>Primitive Streams</vt:lpstr>
      <vt:lpstr>Primitive Streams</vt:lpstr>
      <vt:lpstr>Primitive streams to normal Stream</vt:lpstr>
      <vt:lpstr>Building Streams</vt:lpstr>
      <vt:lpstr>Building streams - values</vt:lpstr>
      <vt:lpstr>Building streams - arrays</vt:lpstr>
      <vt:lpstr>Building streams - file</vt:lpstr>
      <vt:lpstr>Infinite streams</vt:lpstr>
      <vt:lpstr>Infinite streams</vt:lpstr>
      <vt:lpstr>Workshop:  </vt:lpstr>
      <vt:lpstr>Collectors</vt:lpstr>
      <vt:lpstr>Collect vs. Reduce</vt:lpstr>
      <vt:lpstr>Collecting to lists and sets</vt:lpstr>
      <vt:lpstr>Flexible collection</vt:lpstr>
      <vt:lpstr>Grouping</vt:lpstr>
      <vt:lpstr>Partitioning</vt:lpstr>
      <vt:lpstr>Maximum and minimum</vt:lpstr>
      <vt:lpstr>Counting</vt:lpstr>
      <vt:lpstr>Sum and Average</vt:lpstr>
      <vt:lpstr>Summary statistics</vt:lpstr>
      <vt:lpstr>Composing collectors</vt:lpstr>
      <vt:lpstr>Composing collectors</vt:lpstr>
      <vt:lpstr>Composing collectors</vt:lpstr>
      <vt:lpstr>Workshop:  </vt:lpstr>
      <vt:lpstr>Questions?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Frontend Development  Tools</dc:title>
  <dc:creator>Alexandru Dima</dc:creator>
  <cp:lastModifiedBy>Bianca Ambrosa</cp:lastModifiedBy>
  <cp:revision>153</cp:revision>
  <dcterms:created xsi:type="dcterms:W3CDTF">2014-10-20T21:15:48Z</dcterms:created>
  <dcterms:modified xsi:type="dcterms:W3CDTF">2017-07-05T22:01:52Z</dcterms:modified>
</cp:coreProperties>
</file>